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2" r:id="rId2"/>
  </p:sldMasterIdLst>
  <p:notesMasterIdLst>
    <p:notesMasterId r:id="rId39"/>
  </p:notesMasterIdLst>
  <p:handoutMasterIdLst>
    <p:handoutMasterId r:id="rId40"/>
  </p:handoutMasterIdLst>
  <p:sldIdLst>
    <p:sldId id="256" r:id="rId3"/>
    <p:sldId id="338" r:id="rId4"/>
    <p:sldId id="340" r:id="rId5"/>
    <p:sldId id="321" r:id="rId6"/>
    <p:sldId id="391" r:id="rId7"/>
    <p:sldId id="383" r:id="rId8"/>
    <p:sldId id="384" r:id="rId9"/>
    <p:sldId id="385" r:id="rId10"/>
    <p:sldId id="386" r:id="rId11"/>
    <p:sldId id="405" r:id="rId12"/>
    <p:sldId id="388" r:id="rId13"/>
    <p:sldId id="406" r:id="rId14"/>
    <p:sldId id="389" r:id="rId15"/>
    <p:sldId id="390" r:id="rId16"/>
    <p:sldId id="407" r:id="rId17"/>
    <p:sldId id="408" r:id="rId18"/>
    <p:sldId id="364" r:id="rId19"/>
    <p:sldId id="341" r:id="rId20"/>
    <p:sldId id="411" r:id="rId21"/>
    <p:sldId id="412" r:id="rId22"/>
    <p:sldId id="413" r:id="rId23"/>
    <p:sldId id="417" r:id="rId24"/>
    <p:sldId id="414" r:id="rId25"/>
    <p:sldId id="415" r:id="rId26"/>
    <p:sldId id="416" r:id="rId27"/>
    <p:sldId id="422" r:id="rId28"/>
    <p:sldId id="433" r:id="rId29"/>
    <p:sldId id="434" r:id="rId30"/>
    <p:sldId id="424" r:id="rId31"/>
    <p:sldId id="435" r:id="rId32"/>
    <p:sldId id="425" r:id="rId33"/>
    <p:sldId id="426" r:id="rId34"/>
    <p:sldId id="437" r:id="rId35"/>
    <p:sldId id="431" r:id="rId36"/>
    <p:sldId id="475" r:id="rId37"/>
    <p:sldId id="476" r:id="rId38"/>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9900"/>
    <a:srgbClr val="00CC99"/>
    <a:srgbClr val="FFFF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60" autoAdjust="0"/>
    <p:restoredTop sz="94454" autoAdjust="0"/>
  </p:normalViewPr>
  <p:slideViewPr>
    <p:cSldViewPr snapToGrid="0">
      <p:cViewPr varScale="1">
        <p:scale>
          <a:sx n="40" d="100"/>
          <a:sy n="40" d="100"/>
        </p:scale>
        <p:origin x="1548"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032"/>
    </p:cViewPr>
  </p:sorterViewPr>
  <p:notesViewPr>
    <p:cSldViewPr snapToGrid="0">
      <p:cViewPr varScale="1">
        <p:scale>
          <a:sx n="54" d="100"/>
          <a:sy n="54" d="100"/>
        </p:scale>
        <p:origin x="-128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716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716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716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F5C0291-116F-4172-9448-7D6D137DC9F7}" type="slidenum">
              <a:rPr lang="zh-CN" altLang="en-US"/>
              <a:pPr/>
              <a:t>‹#›</a:t>
            </a:fld>
            <a:endParaRPr lang="en-US" altLang="zh-CN"/>
          </a:p>
        </p:txBody>
      </p:sp>
    </p:spTree>
    <p:extLst>
      <p:ext uri="{BB962C8B-B14F-4D97-AF65-F5344CB8AC3E}">
        <p14:creationId xmlns:p14="http://schemas.microsoft.com/office/powerpoint/2010/main" val="2216370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DFEF841-B391-4812-B8C2-51CCB484F28F}" type="slidenum">
              <a:rPr lang="zh-CN" altLang="en-US"/>
              <a:pPr/>
              <a:t>‹#›</a:t>
            </a:fld>
            <a:endParaRPr lang="en-US" altLang="zh-CN"/>
          </a:p>
        </p:txBody>
      </p:sp>
    </p:spTree>
    <p:extLst>
      <p:ext uri="{BB962C8B-B14F-4D97-AF65-F5344CB8AC3E}">
        <p14:creationId xmlns:p14="http://schemas.microsoft.com/office/powerpoint/2010/main" val="25394505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A1833D5F-8F0D-4E8A-A680-D1DB9B554341}" type="datetime1">
              <a:rPr lang="zh-CN" altLang="en-US"/>
              <a:pPr/>
              <a:t>2021/9/11</a:t>
            </a:fld>
            <a:endParaRPr lang="en-US" altLang="zh-CN"/>
          </a:p>
        </p:txBody>
      </p:sp>
      <p:sp>
        <p:nvSpPr>
          <p:cNvPr id="5" name="页脚占位符 4"/>
          <p:cNvSpPr>
            <a:spLocks noGrp="1"/>
          </p:cNvSpPr>
          <p:nvPr>
            <p:ph type="ftr" sz="quarter" idx="11"/>
          </p:nvPr>
        </p:nvSpPr>
        <p:spPr/>
        <p:txBody>
          <a:bodyPr/>
          <a:lstStyle>
            <a:lvl1pPr>
              <a:defRPr/>
            </a:lvl1pPr>
          </a:lstStyle>
          <a:p>
            <a:r>
              <a:rPr lang="zh-CN" altLang="en-US"/>
              <a:t>computer network</a:t>
            </a:r>
            <a:endParaRPr lang="en-US" altLang="zh-CN"/>
          </a:p>
        </p:txBody>
      </p:sp>
      <p:sp>
        <p:nvSpPr>
          <p:cNvPr id="6" name="灯片编号占位符 5"/>
          <p:cNvSpPr>
            <a:spLocks noGrp="1"/>
          </p:cNvSpPr>
          <p:nvPr>
            <p:ph type="sldNum" sz="quarter" idx="12"/>
          </p:nvPr>
        </p:nvSpPr>
        <p:spPr/>
        <p:txBody>
          <a:bodyPr/>
          <a:lstStyle>
            <a:lvl1pPr>
              <a:defRPr/>
            </a:lvl1pPr>
          </a:lstStyle>
          <a:p>
            <a:fld id="{7B470EC7-4CA9-4131-B121-61D19D7B5877}" type="slidenum">
              <a:rPr lang="zh-CN" altLang="en-US"/>
              <a:pPr/>
              <a:t>‹#›</a:t>
            </a:fld>
            <a:endParaRPr lang="en-US" altLang="zh-CN"/>
          </a:p>
        </p:txBody>
      </p:sp>
    </p:spTree>
    <p:extLst>
      <p:ext uri="{BB962C8B-B14F-4D97-AF65-F5344CB8AC3E}">
        <p14:creationId xmlns:p14="http://schemas.microsoft.com/office/powerpoint/2010/main" val="348862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5B7D0C0-86B9-47C8-87D9-7F92AC8768E9}" type="datetime1">
              <a:rPr lang="zh-CN" altLang="en-US"/>
              <a:pPr/>
              <a:t>2021/9/11</a:t>
            </a:fld>
            <a:endParaRPr lang="en-US" altLang="zh-CN"/>
          </a:p>
        </p:txBody>
      </p:sp>
      <p:sp>
        <p:nvSpPr>
          <p:cNvPr id="5" name="页脚占位符 4"/>
          <p:cNvSpPr>
            <a:spLocks noGrp="1"/>
          </p:cNvSpPr>
          <p:nvPr>
            <p:ph type="ftr" sz="quarter" idx="11"/>
          </p:nvPr>
        </p:nvSpPr>
        <p:spPr/>
        <p:txBody>
          <a:bodyPr/>
          <a:lstStyle>
            <a:lvl1pPr>
              <a:defRPr/>
            </a:lvl1pPr>
          </a:lstStyle>
          <a:p>
            <a:r>
              <a:rPr lang="zh-CN" altLang="en-US"/>
              <a:t>computer network</a:t>
            </a:r>
            <a:endParaRPr lang="en-US" altLang="zh-CN"/>
          </a:p>
        </p:txBody>
      </p:sp>
      <p:sp>
        <p:nvSpPr>
          <p:cNvPr id="6" name="灯片编号占位符 5"/>
          <p:cNvSpPr>
            <a:spLocks noGrp="1"/>
          </p:cNvSpPr>
          <p:nvPr>
            <p:ph type="sldNum" sz="quarter" idx="12"/>
          </p:nvPr>
        </p:nvSpPr>
        <p:spPr/>
        <p:txBody>
          <a:bodyPr/>
          <a:lstStyle>
            <a:lvl1pPr>
              <a:defRPr/>
            </a:lvl1pPr>
          </a:lstStyle>
          <a:p>
            <a:fld id="{A07E3A0E-C43E-452D-BCF1-5D4E9C4243C9}" type="slidenum">
              <a:rPr lang="zh-CN" altLang="en-US"/>
              <a:pPr/>
              <a:t>‹#›</a:t>
            </a:fld>
            <a:endParaRPr lang="en-US" altLang="zh-CN"/>
          </a:p>
        </p:txBody>
      </p:sp>
    </p:spTree>
    <p:extLst>
      <p:ext uri="{BB962C8B-B14F-4D97-AF65-F5344CB8AC3E}">
        <p14:creationId xmlns:p14="http://schemas.microsoft.com/office/powerpoint/2010/main" val="122102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0"/>
            <a:ext cx="6705600"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B260E6C1-3311-4D7E-9B34-D9D64C96E7E3}" type="datetime1">
              <a:rPr lang="zh-CN" altLang="en-US"/>
              <a:pPr/>
              <a:t>2021/9/11</a:t>
            </a:fld>
            <a:endParaRPr lang="en-US" altLang="zh-CN"/>
          </a:p>
        </p:txBody>
      </p:sp>
      <p:sp>
        <p:nvSpPr>
          <p:cNvPr id="5" name="页脚占位符 4"/>
          <p:cNvSpPr>
            <a:spLocks noGrp="1"/>
          </p:cNvSpPr>
          <p:nvPr>
            <p:ph type="ftr" sz="quarter" idx="11"/>
          </p:nvPr>
        </p:nvSpPr>
        <p:spPr/>
        <p:txBody>
          <a:bodyPr/>
          <a:lstStyle>
            <a:lvl1pPr>
              <a:defRPr/>
            </a:lvl1pPr>
          </a:lstStyle>
          <a:p>
            <a:r>
              <a:rPr lang="zh-CN" altLang="en-US"/>
              <a:t>computer network</a:t>
            </a:r>
            <a:endParaRPr lang="en-US" altLang="zh-CN"/>
          </a:p>
        </p:txBody>
      </p:sp>
      <p:sp>
        <p:nvSpPr>
          <p:cNvPr id="6" name="灯片编号占位符 5"/>
          <p:cNvSpPr>
            <a:spLocks noGrp="1"/>
          </p:cNvSpPr>
          <p:nvPr>
            <p:ph type="sldNum" sz="quarter" idx="12"/>
          </p:nvPr>
        </p:nvSpPr>
        <p:spPr/>
        <p:txBody>
          <a:bodyPr/>
          <a:lstStyle>
            <a:lvl1pPr>
              <a:defRPr/>
            </a:lvl1pPr>
          </a:lstStyle>
          <a:p>
            <a:fld id="{D107E6AE-D699-4B46-B854-E33707109319}" type="slidenum">
              <a:rPr lang="zh-CN" altLang="en-US"/>
              <a:pPr/>
              <a:t>‹#›</a:t>
            </a:fld>
            <a:endParaRPr lang="en-US" altLang="zh-CN"/>
          </a:p>
        </p:txBody>
      </p:sp>
    </p:spTree>
    <p:extLst>
      <p:ext uri="{BB962C8B-B14F-4D97-AF65-F5344CB8AC3E}">
        <p14:creationId xmlns:p14="http://schemas.microsoft.com/office/powerpoint/2010/main" val="3828803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571500" y="6235700"/>
            <a:ext cx="1905000" cy="457200"/>
          </a:xfrm>
        </p:spPr>
        <p:txBody>
          <a:bodyPr/>
          <a:lstStyle>
            <a:lvl1pPr>
              <a:defRPr/>
            </a:lvl1pPr>
          </a:lstStyle>
          <a:p>
            <a:fld id="{42C6F00A-51C3-4A53-9603-FB6D7AB42AD2}" type="datetime1">
              <a:rPr lang="zh-CN" altLang="en-US"/>
              <a:pPr/>
              <a:t>2021/9/11</a:t>
            </a:fld>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r>
              <a:rPr lang="zh-CN" altLang="en-US"/>
              <a:t>computer network</a:t>
            </a:r>
            <a:endParaRPr lang="en-US" altLang="zh-CN"/>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57E0A642-510A-4CE2-BE2A-D73D0F1A1FAD}" type="slidenum">
              <a:rPr lang="zh-CN" altLang="en-US"/>
              <a:pPr/>
              <a:t>‹#›</a:t>
            </a:fld>
            <a:endParaRPr lang="en-US" altLang="zh-CN"/>
          </a:p>
        </p:txBody>
      </p:sp>
    </p:spTree>
    <p:extLst>
      <p:ext uri="{BB962C8B-B14F-4D97-AF65-F5344CB8AC3E}">
        <p14:creationId xmlns:p14="http://schemas.microsoft.com/office/powerpoint/2010/main" val="486687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2466149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1681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617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7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70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5EDA814-83BE-485C-88A1-9E4AEBC0FD22}" type="datetime1">
              <a:rPr lang="zh-CN" altLang="en-US"/>
              <a:pPr/>
              <a:t>2021/9/11</a:t>
            </a:fld>
            <a:endParaRPr lang="en-US" altLang="zh-CN"/>
          </a:p>
        </p:txBody>
      </p:sp>
      <p:sp>
        <p:nvSpPr>
          <p:cNvPr id="5" name="页脚占位符 4"/>
          <p:cNvSpPr>
            <a:spLocks noGrp="1"/>
          </p:cNvSpPr>
          <p:nvPr>
            <p:ph type="ftr" sz="quarter" idx="11"/>
          </p:nvPr>
        </p:nvSpPr>
        <p:spPr/>
        <p:txBody>
          <a:bodyPr/>
          <a:lstStyle>
            <a:lvl1pPr>
              <a:defRPr/>
            </a:lvl1pPr>
          </a:lstStyle>
          <a:p>
            <a:r>
              <a:rPr lang="zh-CN" altLang="en-US"/>
              <a:t>computer network</a:t>
            </a:r>
            <a:endParaRPr lang="en-US" altLang="zh-CN"/>
          </a:p>
        </p:txBody>
      </p:sp>
      <p:sp>
        <p:nvSpPr>
          <p:cNvPr id="6" name="灯片编号占位符 5"/>
          <p:cNvSpPr>
            <a:spLocks noGrp="1"/>
          </p:cNvSpPr>
          <p:nvPr>
            <p:ph type="sldNum" sz="quarter" idx="12"/>
          </p:nvPr>
        </p:nvSpPr>
        <p:spPr/>
        <p:txBody>
          <a:bodyPr/>
          <a:lstStyle>
            <a:lvl1pPr>
              <a:defRPr/>
            </a:lvl1pPr>
          </a:lstStyle>
          <a:p>
            <a:fld id="{7AA02EDF-475A-4855-A29A-778E471518AC}" type="slidenum">
              <a:rPr lang="zh-CN" altLang="en-US"/>
              <a:pPr/>
              <a:t>‹#›</a:t>
            </a:fld>
            <a:endParaRPr lang="en-US" altLang="zh-CN"/>
          </a:p>
        </p:txBody>
      </p:sp>
    </p:spTree>
    <p:extLst>
      <p:ext uri="{BB962C8B-B14F-4D97-AF65-F5344CB8AC3E}">
        <p14:creationId xmlns:p14="http://schemas.microsoft.com/office/powerpoint/2010/main" val="148279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76C8A96-72EE-4EE7-9A70-BE8BF38BE148}" type="datetime1">
              <a:rPr lang="zh-CN" altLang="en-US"/>
              <a:pPr/>
              <a:t>2021/9/11</a:t>
            </a:fld>
            <a:endParaRPr lang="en-US" altLang="zh-CN"/>
          </a:p>
        </p:txBody>
      </p:sp>
      <p:sp>
        <p:nvSpPr>
          <p:cNvPr id="5" name="页脚占位符 4"/>
          <p:cNvSpPr>
            <a:spLocks noGrp="1"/>
          </p:cNvSpPr>
          <p:nvPr>
            <p:ph type="ftr" sz="quarter" idx="11"/>
          </p:nvPr>
        </p:nvSpPr>
        <p:spPr/>
        <p:txBody>
          <a:bodyPr/>
          <a:lstStyle>
            <a:lvl1pPr>
              <a:defRPr/>
            </a:lvl1pPr>
          </a:lstStyle>
          <a:p>
            <a:r>
              <a:rPr lang="zh-CN" altLang="en-US"/>
              <a:t>computer network</a:t>
            </a:r>
            <a:endParaRPr lang="en-US" altLang="zh-CN"/>
          </a:p>
        </p:txBody>
      </p:sp>
      <p:sp>
        <p:nvSpPr>
          <p:cNvPr id="6" name="灯片编号占位符 5"/>
          <p:cNvSpPr>
            <a:spLocks noGrp="1"/>
          </p:cNvSpPr>
          <p:nvPr>
            <p:ph type="sldNum" sz="quarter" idx="12"/>
          </p:nvPr>
        </p:nvSpPr>
        <p:spPr/>
        <p:txBody>
          <a:bodyPr/>
          <a:lstStyle>
            <a:lvl1pPr>
              <a:defRPr/>
            </a:lvl1pPr>
          </a:lstStyle>
          <a:p>
            <a:fld id="{0BA5D24F-1124-4D19-A305-7C02318853CD}" type="slidenum">
              <a:rPr lang="zh-CN" altLang="en-US"/>
              <a:pPr/>
              <a:t>‹#›</a:t>
            </a:fld>
            <a:endParaRPr lang="en-US" altLang="zh-CN"/>
          </a:p>
        </p:txBody>
      </p:sp>
    </p:spTree>
    <p:extLst>
      <p:ext uri="{BB962C8B-B14F-4D97-AF65-F5344CB8AC3E}">
        <p14:creationId xmlns:p14="http://schemas.microsoft.com/office/powerpoint/2010/main" val="57365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0" y="5715000"/>
            <a:ext cx="44958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5715000"/>
            <a:ext cx="44958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F189121C-D34D-4F00-A383-387AD56B1BB6}" type="datetime1">
              <a:rPr lang="zh-CN" altLang="en-US"/>
              <a:pPr/>
              <a:t>2021/9/11</a:t>
            </a:fld>
            <a:endParaRPr lang="en-US" altLang="zh-CN"/>
          </a:p>
        </p:txBody>
      </p:sp>
      <p:sp>
        <p:nvSpPr>
          <p:cNvPr id="6" name="页脚占位符 5"/>
          <p:cNvSpPr>
            <a:spLocks noGrp="1"/>
          </p:cNvSpPr>
          <p:nvPr>
            <p:ph type="ftr" sz="quarter" idx="11"/>
          </p:nvPr>
        </p:nvSpPr>
        <p:spPr/>
        <p:txBody>
          <a:bodyPr/>
          <a:lstStyle>
            <a:lvl1pPr>
              <a:defRPr/>
            </a:lvl1pPr>
          </a:lstStyle>
          <a:p>
            <a:r>
              <a:rPr lang="zh-CN" altLang="en-US"/>
              <a:t>computer network</a:t>
            </a:r>
            <a:endParaRPr lang="en-US" altLang="zh-CN"/>
          </a:p>
        </p:txBody>
      </p:sp>
      <p:sp>
        <p:nvSpPr>
          <p:cNvPr id="7" name="灯片编号占位符 6"/>
          <p:cNvSpPr>
            <a:spLocks noGrp="1"/>
          </p:cNvSpPr>
          <p:nvPr>
            <p:ph type="sldNum" sz="quarter" idx="12"/>
          </p:nvPr>
        </p:nvSpPr>
        <p:spPr/>
        <p:txBody>
          <a:bodyPr/>
          <a:lstStyle>
            <a:lvl1pPr>
              <a:defRPr/>
            </a:lvl1pPr>
          </a:lstStyle>
          <a:p>
            <a:fld id="{D30FD105-B81F-4DED-8D57-E344E4566D64}" type="slidenum">
              <a:rPr lang="zh-CN" altLang="en-US"/>
              <a:pPr/>
              <a:t>‹#›</a:t>
            </a:fld>
            <a:endParaRPr lang="en-US" altLang="zh-CN"/>
          </a:p>
        </p:txBody>
      </p:sp>
    </p:spTree>
    <p:extLst>
      <p:ext uri="{BB962C8B-B14F-4D97-AF65-F5344CB8AC3E}">
        <p14:creationId xmlns:p14="http://schemas.microsoft.com/office/powerpoint/2010/main" val="176543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6E14F7AA-7FB6-46A2-95BD-41919C3AAC9D}" type="datetime1">
              <a:rPr lang="zh-CN" altLang="en-US"/>
              <a:pPr/>
              <a:t>2021/9/11</a:t>
            </a:fld>
            <a:endParaRPr lang="en-US" altLang="zh-CN"/>
          </a:p>
        </p:txBody>
      </p:sp>
      <p:sp>
        <p:nvSpPr>
          <p:cNvPr id="8" name="页脚占位符 7"/>
          <p:cNvSpPr>
            <a:spLocks noGrp="1"/>
          </p:cNvSpPr>
          <p:nvPr>
            <p:ph type="ftr" sz="quarter" idx="11"/>
          </p:nvPr>
        </p:nvSpPr>
        <p:spPr/>
        <p:txBody>
          <a:bodyPr/>
          <a:lstStyle>
            <a:lvl1pPr>
              <a:defRPr/>
            </a:lvl1pPr>
          </a:lstStyle>
          <a:p>
            <a:r>
              <a:rPr lang="zh-CN" altLang="en-US"/>
              <a:t>computer network</a:t>
            </a:r>
            <a:endParaRPr lang="en-US" altLang="zh-CN"/>
          </a:p>
        </p:txBody>
      </p:sp>
      <p:sp>
        <p:nvSpPr>
          <p:cNvPr id="9" name="灯片编号占位符 8"/>
          <p:cNvSpPr>
            <a:spLocks noGrp="1"/>
          </p:cNvSpPr>
          <p:nvPr>
            <p:ph type="sldNum" sz="quarter" idx="12"/>
          </p:nvPr>
        </p:nvSpPr>
        <p:spPr/>
        <p:txBody>
          <a:bodyPr/>
          <a:lstStyle>
            <a:lvl1pPr>
              <a:defRPr/>
            </a:lvl1pPr>
          </a:lstStyle>
          <a:p>
            <a:fld id="{F274EDA5-F6D0-4E90-AA48-2681B760D6EB}" type="slidenum">
              <a:rPr lang="zh-CN" altLang="en-US"/>
              <a:pPr/>
              <a:t>‹#›</a:t>
            </a:fld>
            <a:endParaRPr lang="en-US" altLang="zh-CN"/>
          </a:p>
        </p:txBody>
      </p:sp>
    </p:spTree>
    <p:extLst>
      <p:ext uri="{BB962C8B-B14F-4D97-AF65-F5344CB8AC3E}">
        <p14:creationId xmlns:p14="http://schemas.microsoft.com/office/powerpoint/2010/main" val="1872810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2834695-FA87-4A22-BD25-FCAE70561BAC}" type="datetime1">
              <a:rPr lang="zh-CN" altLang="en-US"/>
              <a:pPr/>
              <a:t>2021/9/11</a:t>
            </a:fld>
            <a:endParaRPr lang="en-US" altLang="zh-CN"/>
          </a:p>
        </p:txBody>
      </p:sp>
      <p:sp>
        <p:nvSpPr>
          <p:cNvPr id="4" name="页脚占位符 3"/>
          <p:cNvSpPr>
            <a:spLocks noGrp="1"/>
          </p:cNvSpPr>
          <p:nvPr>
            <p:ph type="ftr" sz="quarter" idx="11"/>
          </p:nvPr>
        </p:nvSpPr>
        <p:spPr/>
        <p:txBody>
          <a:bodyPr/>
          <a:lstStyle>
            <a:lvl1pPr>
              <a:defRPr/>
            </a:lvl1pPr>
          </a:lstStyle>
          <a:p>
            <a:r>
              <a:rPr lang="zh-CN" altLang="en-US"/>
              <a:t>computer network</a:t>
            </a:r>
            <a:endParaRPr lang="en-US" altLang="zh-CN"/>
          </a:p>
        </p:txBody>
      </p:sp>
      <p:sp>
        <p:nvSpPr>
          <p:cNvPr id="5" name="灯片编号占位符 4"/>
          <p:cNvSpPr>
            <a:spLocks noGrp="1"/>
          </p:cNvSpPr>
          <p:nvPr>
            <p:ph type="sldNum" sz="quarter" idx="12"/>
          </p:nvPr>
        </p:nvSpPr>
        <p:spPr/>
        <p:txBody>
          <a:bodyPr/>
          <a:lstStyle>
            <a:lvl1pPr>
              <a:defRPr/>
            </a:lvl1pPr>
          </a:lstStyle>
          <a:p>
            <a:fld id="{A7C89B9F-1E15-4123-A1F9-A6DDFE8A0408}" type="slidenum">
              <a:rPr lang="zh-CN" altLang="en-US"/>
              <a:pPr/>
              <a:t>‹#›</a:t>
            </a:fld>
            <a:endParaRPr lang="en-US" altLang="zh-CN"/>
          </a:p>
        </p:txBody>
      </p:sp>
    </p:spTree>
    <p:extLst>
      <p:ext uri="{BB962C8B-B14F-4D97-AF65-F5344CB8AC3E}">
        <p14:creationId xmlns:p14="http://schemas.microsoft.com/office/powerpoint/2010/main" val="2329029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DCA0EB6-B052-4235-B159-A3B9A03F8966}" type="datetime1">
              <a:rPr lang="zh-CN" altLang="en-US"/>
              <a:pPr/>
              <a:t>2021/9/11</a:t>
            </a:fld>
            <a:endParaRPr lang="en-US" altLang="zh-CN"/>
          </a:p>
        </p:txBody>
      </p:sp>
      <p:sp>
        <p:nvSpPr>
          <p:cNvPr id="3" name="页脚占位符 2"/>
          <p:cNvSpPr>
            <a:spLocks noGrp="1"/>
          </p:cNvSpPr>
          <p:nvPr>
            <p:ph type="ftr" sz="quarter" idx="11"/>
          </p:nvPr>
        </p:nvSpPr>
        <p:spPr/>
        <p:txBody>
          <a:bodyPr/>
          <a:lstStyle>
            <a:lvl1pPr>
              <a:defRPr/>
            </a:lvl1pPr>
          </a:lstStyle>
          <a:p>
            <a:r>
              <a:rPr lang="zh-CN" altLang="en-US"/>
              <a:t>computer network</a:t>
            </a:r>
            <a:endParaRPr lang="en-US" altLang="zh-CN"/>
          </a:p>
        </p:txBody>
      </p:sp>
      <p:sp>
        <p:nvSpPr>
          <p:cNvPr id="4" name="灯片编号占位符 3"/>
          <p:cNvSpPr>
            <a:spLocks noGrp="1"/>
          </p:cNvSpPr>
          <p:nvPr>
            <p:ph type="sldNum" sz="quarter" idx="12"/>
          </p:nvPr>
        </p:nvSpPr>
        <p:spPr/>
        <p:txBody>
          <a:bodyPr/>
          <a:lstStyle>
            <a:lvl1pPr>
              <a:defRPr/>
            </a:lvl1pPr>
          </a:lstStyle>
          <a:p>
            <a:fld id="{52B1E94C-EE56-4C04-BC02-7A29DC80B7C0}" type="slidenum">
              <a:rPr lang="zh-CN" altLang="en-US"/>
              <a:pPr/>
              <a:t>‹#›</a:t>
            </a:fld>
            <a:endParaRPr lang="en-US" altLang="zh-CN"/>
          </a:p>
        </p:txBody>
      </p:sp>
    </p:spTree>
    <p:extLst>
      <p:ext uri="{BB962C8B-B14F-4D97-AF65-F5344CB8AC3E}">
        <p14:creationId xmlns:p14="http://schemas.microsoft.com/office/powerpoint/2010/main" val="3669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F971EB36-BEFB-4D5C-AC47-71426954B335}" type="datetime1">
              <a:rPr lang="zh-CN" altLang="en-US"/>
              <a:pPr/>
              <a:t>2021/9/11</a:t>
            </a:fld>
            <a:endParaRPr lang="en-US" altLang="zh-CN"/>
          </a:p>
        </p:txBody>
      </p:sp>
      <p:sp>
        <p:nvSpPr>
          <p:cNvPr id="6" name="页脚占位符 5"/>
          <p:cNvSpPr>
            <a:spLocks noGrp="1"/>
          </p:cNvSpPr>
          <p:nvPr>
            <p:ph type="ftr" sz="quarter" idx="11"/>
          </p:nvPr>
        </p:nvSpPr>
        <p:spPr/>
        <p:txBody>
          <a:bodyPr/>
          <a:lstStyle>
            <a:lvl1pPr>
              <a:defRPr/>
            </a:lvl1pPr>
          </a:lstStyle>
          <a:p>
            <a:r>
              <a:rPr lang="zh-CN" altLang="en-US"/>
              <a:t>computer network</a:t>
            </a:r>
            <a:endParaRPr lang="en-US" altLang="zh-CN"/>
          </a:p>
        </p:txBody>
      </p:sp>
      <p:sp>
        <p:nvSpPr>
          <p:cNvPr id="7" name="灯片编号占位符 6"/>
          <p:cNvSpPr>
            <a:spLocks noGrp="1"/>
          </p:cNvSpPr>
          <p:nvPr>
            <p:ph type="sldNum" sz="quarter" idx="12"/>
          </p:nvPr>
        </p:nvSpPr>
        <p:spPr/>
        <p:txBody>
          <a:bodyPr/>
          <a:lstStyle>
            <a:lvl1pPr>
              <a:defRPr/>
            </a:lvl1pPr>
          </a:lstStyle>
          <a:p>
            <a:fld id="{198F9279-51FD-4E36-94DA-6AA225027FA8}" type="slidenum">
              <a:rPr lang="zh-CN" altLang="en-US"/>
              <a:pPr/>
              <a:t>‹#›</a:t>
            </a:fld>
            <a:endParaRPr lang="en-US" altLang="zh-CN"/>
          </a:p>
        </p:txBody>
      </p:sp>
    </p:spTree>
    <p:extLst>
      <p:ext uri="{BB962C8B-B14F-4D97-AF65-F5344CB8AC3E}">
        <p14:creationId xmlns:p14="http://schemas.microsoft.com/office/powerpoint/2010/main" val="242860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32E73E18-E146-4C88-8351-AC1F7488DA91}" type="datetime1">
              <a:rPr lang="zh-CN" altLang="en-US"/>
              <a:pPr/>
              <a:t>2021/9/11</a:t>
            </a:fld>
            <a:endParaRPr lang="en-US" altLang="zh-CN"/>
          </a:p>
        </p:txBody>
      </p:sp>
      <p:sp>
        <p:nvSpPr>
          <p:cNvPr id="6" name="页脚占位符 5"/>
          <p:cNvSpPr>
            <a:spLocks noGrp="1"/>
          </p:cNvSpPr>
          <p:nvPr>
            <p:ph type="ftr" sz="quarter" idx="11"/>
          </p:nvPr>
        </p:nvSpPr>
        <p:spPr/>
        <p:txBody>
          <a:bodyPr/>
          <a:lstStyle>
            <a:lvl1pPr>
              <a:defRPr/>
            </a:lvl1pPr>
          </a:lstStyle>
          <a:p>
            <a:r>
              <a:rPr lang="zh-CN" altLang="en-US"/>
              <a:t>computer network</a:t>
            </a:r>
            <a:endParaRPr lang="en-US" altLang="zh-CN"/>
          </a:p>
        </p:txBody>
      </p:sp>
      <p:sp>
        <p:nvSpPr>
          <p:cNvPr id="7" name="灯片编号占位符 6"/>
          <p:cNvSpPr>
            <a:spLocks noGrp="1"/>
          </p:cNvSpPr>
          <p:nvPr>
            <p:ph type="sldNum" sz="quarter" idx="12"/>
          </p:nvPr>
        </p:nvSpPr>
        <p:spPr/>
        <p:txBody>
          <a:bodyPr/>
          <a:lstStyle>
            <a:lvl1pPr>
              <a:defRPr/>
            </a:lvl1pPr>
          </a:lstStyle>
          <a:p>
            <a:fld id="{03D883EF-4805-422A-A898-B93E0026D854}" type="slidenum">
              <a:rPr lang="zh-CN" altLang="en-US"/>
              <a:pPr/>
              <a:t>‹#›</a:t>
            </a:fld>
            <a:endParaRPr lang="en-US" altLang="zh-CN"/>
          </a:p>
        </p:txBody>
      </p:sp>
    </p:spTree>
    <p:extLst>
      <p:ext uri="{BB962C8B-B14F-4D97-AF65-F5344CB8AC3E}">
        <p14:creationId xmlns:p14="http://schemas.microsoft.com/office/powerpoint/2010/main" val="190303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p:cNvSpPr>
            <a:spLocks noGrp="1" noChangeArrowheads="1"/>
          </p:cNvSpPr>
          <p:nvPr>
            <p:ph type="dt" sz="half" idx="2"/>
          </p:nvPr>
        </p:nvSpPr>
        <p:spPr bwMode="auto">
          <a:xfrm>
            <a:off x="571500" y="62357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1">
                <a:ea typeface="宋体" pitchFamily="2" charset="-122"/>
              </a:defRPr>
            </a:lvl1pPr>
          </a:lstStyle>
          <a:p>
            <a:fld id="{E08D8055-4302-4278-9CEF-C89FC4F07E0B}" type="datetime1">
              <a:rPr lang="zh-CN" altLang="en-US"/>
              <a:pPr/>
              <a:t>2021/9/11</a:t>
            </a:fld>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1">
                <a:ea typeface="宋体" pitchFamily="2" charset="-122"/>
              </a:defRPr>
            </a:lvl1pPr>
          </a:lstStyle>
          <a:p>
            <a:r>
              <a:rPr lang="zh-CN" altLang="en-US"/>
              <a:t>computer network</a:t>
            </a:r>
            <a:endParaRPr lang="en-US" altLang="zh-CN"/>
          </a:p>
        </p:txBody>
      </p:sp>
      <p:sp>
        <p:nvSpPr>
          <p:cNvPr id="41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ea typeface="宋体" pitchFamily="2" charset="-122"/>
              </a:defRPr>
            </a:lvl1pPr>
          </a:lstStyle>
          <a:p>
            <a:fld id="{515E58B7-4E25-4E7E-8C98-6608805C83B3}"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p:titleStyle>
    <p:body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145347866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hdr="0" dt="0"/>
  <p:txStyles>
    <p:titleStyle>
      <a:lvl1pPr algn="l" rtl="0" eaLnBrk="0" fontAlgn="base" hangingPunct="0">
        <a:spcBef>
          <a:spcPct val="0"/>
        </a:spcBef>
        <a:spcAft>
          <a:spcPct val="0"/>
        </a:spcAft>
        <a:defRPr sz="3300">
          <a:solidFill>
            <a:srgbClr val="000099"/>
          </a:solidFill>
          <a:latin typeface="+mj-lt"/>
          <a:ea typeface="ＭＳ Ｐゴシック" charset="0"/>
          <a:cs typeface="+mj-cs"/>
        </a:defRPr>
      </a:lvl1pPr>
      <a:lvl2pPr algn="l" rtl="0" eaLnBrk="0" fontAlgn="base" hangingPunct="0">
        <a:spcBef>
          <a:spcPct val="0"/>
        </a:spcBef>
        <a:spcAft>
          <a:spcPct val="0"/>
        </a:spcAft>
        <a:defRPr sz="33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33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33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3300">
          <a:solidFill>
            <a:srgbClr val="000099"/>
          </a:solidFill>
          <a:latin typeface="Gill Sans MT" pitchFamily="34" charset="0"/>
          <a:ea typeface="ＭＳ Ｐゴシック" charset="0"/>
          <a:cs typeface="Arial" charset="0"/>
        </a:defRPr>
      </a:lvl5pPr>
      <a:lvl6pPr marL="342900" algn="l" rtl="0" fontAlgn="base">
        <a:spcBef>
          <a:spcPct val="0"/>
        </a:spcBef>
        <a:spcAft>
          <a:spcPct val="0"/>
        </a:spcAft>
        <a:defRPr sz="3300">
          <a:solidFill>
            <a:srgbClr val="000099"/>
          </a:solidFill>
          <a:latin typeface="Gill Sans MT" pitchFamily="34" charset="0"/>
          <a:cs typeface="Arial" charset="0"/>
        </a:defRPr>
      </a:lvl6pPr>
      <a:lvl7pPr marL="685800" algn="l" rtl="0" fontAlgn="base">
        <a:spcBef>
          <a:spcPct val="0"/>
        </a:spcBef>
        <a:spcAft>
          <a:spcPct val="0"/>
        </a:spcAft>
        <a:defRPr sz="3300">
          <a:solidFill>
            <a:srgbClr val="000099"/>
          </a:solidFill>
          <a:latin typeface="Gill Sans MT" pitchFamily="34" charset="0"/>
          <a:cs typeface="Arial" charset="0"/>
        </a:defRPr>
      </a:lvl7pPr>
      <a:lvl8pPr marL="1028700" algn="l" rtl="0" fontAlgn="base">
        <a:spcBef>
          <a:spcPct val="0"/>
        </a:spcBef>
        <a:spcAft>
          <a:spcPct val="0"/>
        </a:spcAft>
        <a:defRPr sz="3300">
          <a:solidFill>
            <a:srgbClr val="000099"/>
          </a:solidFill>
          <a:latin typeface="Gill Sans MT" pitchFamily="34" charset="0"/>
          <a:cs typeface="Arial" charset="0"/>
        </a:defRPr>
      </a:lvl8pPr>
      <a:lvl9pPr marL="1371600" algn="l" rtl="0" fontAlgn="base">
        <a:spcBef>
          <a:spcPct val="0"/>
        </a:spcBef>
        <a:spcAft>
          <a:spcPct val="0"/>
        </a:spcAft>
        <a:defRPr sz="3300">
          <a:solidFill>
            <a:srgbClr val="000099"/>
          </a:solidFill>
          <a:latin typeface="Gill Sans MT" pitchFamily="34" charset="0"/>
          <a:cs typeface="Arial" charset="0"/>
        </a:defRPr>
      </a:lvl9pPr>
    </p:titleStyle>
    <p:bodyStyle>
      <a:lvl1pPr marL="257175" indent="-257175" algn="l" rtl="0" eaLnBrk="0" fontAlgn="base" hangingPunct="0">
        <a:lnSpc>
          <a:spcPct val="85000"/>
        </a:lnSpc>
        <a:spcBef>
          <a:spcPct val="20000"/>
        </a:spcBef>
        <a:spcAft>
          <a:spcPct val="0"/>
        </a:spcAft>
        <a:buClr>
          <a:srgbClr val="000099"/>
        </a:buClr>
        <a:buSzPct val="65000"/>
        <a:buFont typeface="Wingdings" pitchFamily="2" charset="2"/>
        <a:buChar char="v"/>
        <a:defRPr sz="2100">
          <a:solidFill>
            <a:schemeClr val="tx1"/>
          </a:solidFill>
          <a:latin typeface="+mn-lt"/>
          <a:ea typeface="ＭＳ Ｐゴシック" charset="0"/>
          <a:cs typeface="+mn-cs"/>
        </a:defRPr>
      </a:lvl1pPr>
      <a:lvl2pPr marL="557213" indent="-214313" algn="l" rtl="0" eaLnBrk="0" fontAlgn="base" hangingPunct="0">
        <a:lnSpc>
          <a:spcPct val="85000"/>
        </a:lnSpc>
        <a:spcBef>
          <a:spcPct val="20000"/>
        </a:spcBef>
        <a:spcAft>
          <a:spcPct val="0"/>
        </a:spcAft>
        <a:buClr>
          <a:srgbClr val="000099"/>
        </a:buClr>
        <a:buFont typeface="Wingdings" pitchFamily="2" charset="2"/>
        <a:buChar char="§"/>
        <a:defRPr sz="1800">
          <a:solidFill>
            <a:schemeClr val="tx1"/>
          </a:solidFill>
          <a:latin typeface="+mn-lt"/>
          <a:ea typeface="Arial" charset="0"/>
          <a:cs typeface="+mn-cs"/>
        </a:defRPr>
      </a:lvl2pPr>
      <a:lvl3pPr marL="857250" indent="-171450" algn="l" rtl="0" eaLnBrk="0" fontAlgn="base" hangingPunct="0">
        <a:spcBef>
          <a:spcPct val="20000"/>
        </a:spcBef>
        <a:spcAft>
          <a:spcPct val="0"/>
        </a:spcAft>
        <a:buChar char="•"/>
        <a:defRPr sz="1500">
          <a:solidFill>
            <a:schemeClr val="tx1"/>
          </a:solidFill>
          <a:latin typeface="Comic Sans MS" pitchFamily="66" charset="0"/>
          <a:ea typeface="Arial" charset="0"/>
          <a:cs typeface="+mn-cs"/>
        </a:defRPr>
      </a:lvl3pPr>
      <a:lvl4pPr marL="1200150" indent="-171450" algn="l" rtl="0" eaLnBrk="0" fontAlgn="base" hangingPunct="0">
        <a:spcBef>
          <a:spcPct val="20000"/>
        </a:spcBef>
        <a:spcAft>
          <a:spcPct val="0"/>
        </a:spcAft>
        <a:buChar char="–"/>
        <a:defRPr sz="1500">
          <a:solidFill>
            <a:schemeClr val="tx1"/>
          </a:solidFill>
          <a:latin typeface="Times New Roman" pitchFamily="18" charset="0"/>
          <a:ea typeface="Arial" charset="0"/>
          <a:cs typeface="+mn-cs"/>
        </a:defRPr>
      </a:lvl4pPr>
      <a:lvl5pPr marL="1543050" indent="-171450" algn="l" rtl="0" eaLnBrk="0" fontAlgn="base" hangingPunct="0">
        <a:spcBef>
          <a:spcPct val="20000"/>
        </a:spcBef>
        <a:spcAft>
          <a:spcPct val="0"/>
        </a:spcAft>
        <a:buChar char="»"/>
        <a:defRPr sz="1500">
          <a:solidFill>
            <a:schemeClr val="tx1"/>
          </a:solidFill>
          <a:latin typeface="Times New Roman" pitchFamily="18" charset="0"/>
          <a:ea typeface="Arial" charset="0"/>
          <a:cs typeface="+mn-cs"/>
        </a:defRPr>
      </a:lvl5pPr>
      <a:lvl6pPr marL="1885950" indent="-171450" algn="l" rtl="0" fontAlgn="base">
        <a:spcBef>
          <a:spcPct val="20000"/>
        </a:spcBef>
        <a:spcAft>
          <a:spcPct val="0"/>
        </a:spcAft>
        <a:buChar char="»"/>
        <a:defRPr sz="1500">
          <a:solidFill>
            <a:schemeClr val="tx1"/>
          </a:solidFill>
          <a:latin typeface="Times New Roman" pitchFamily="18" charset="0"/>
          <a:cs typeface="+mn-cs"/>
        </a:defRPr>
      </a:lvl6pPr>
      <a:lvl7pPr marL="2228850" indent="-171450" algn="l" rtl="0" fontAlgn="base">
        <a:spcBef>
          <a:spcPct val="20000"/>
        </a:spcBef>
        <a:spcAft>
          <a:spcPct val="0"/>
        </a:spcAft>
        <a:buChar char="»"/>
        <a:defRPr sz="1500">
          <a:solidFill>
            <a:schemeClr val="tx1"/>
          </a:solidFill>
          <a:latin typeface="Times New Roman" pitchFamily="18" charset="0"/>
          <a:cs typeface="+mn-cs"/>
        </a:defRPr>
      </a:lvl7pPr>
      <a:lvl8pPr marL="2571750" indent="-171450" algn="l" rtl="0" fontAlgn="base">
        <a:spcBef>
          <a:spcPct val="20000"/>
        </a:spcBef>
        <a:spcAft>
          <a:spcPct val="0"/>
        </a:spcAft>
        <a:buChar char="»"/>
        <a:defRPr sz="1500">
          <a:solidFill>
            <a:schemeClr val="tx1"/>
          </a:solidFill>
          <a:latin typeface="Times New Roman" pitchFamily="18" charset="0"/>
          <a:cs typeface="+mn-cs"/>
        </a:defRPr>
      </a:lvl8pPr>
      <a:lvl9pPr marL="2914650" indent="-171450" algn="l" rtl="0" fontAlgn="base">
        <a:spcBef>
          <a:spcPct val="20000"/>
        </a:spcBef>
        <a:spcAft>
          <a:spcPct val="0"/>
        </a:spcAft>
        <a:buChar char="»"/>
        <a:defRPr sz="1500">
          <a:solidFill>
            <a:schemeClr val="tx1"/>
          </a:solidFill>
          <a:latin typeface="Times New Roman" pitchFamily="18" charset="0"/>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7" Type="http://schemas.openxmlformats.org/officeDocument/2006/relationships/image" Target="../media/image15.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0.png"/><Relationship Id="rId7" Type="http://schemas.openxmlformats.org/officeDocument/2006/relationships/image" Target="../media/image17.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6.bin"/><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7.bin"/><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290638" y="706438"/>
            <a:ext cx="6400800" cy="2520856"/>
          </a:xfrm>
        </p:spPr>
        <p:txBody>
          <a:bodyPr>
            <a:noAutofit/>
          </a:bodyPr>
          <a:lstStyle/>
          <a:p>
            <a:r>
              <a:rPr lang="en-US" altLang="zh-CN" sz="5400" dirty="0">
                <a:ea typeface="宋体" pitchFamily="2" charset="-122"/>
              </a:rPr>
              <a:t>Chapter 2</a:t>
            </a:r>
          </a:p>
          <a:p>
            <a:pPr>
              <a:spcBef>
                <a:spcPts val="1200"/>
              </a:spcBef>
            </a:pPr>
            <a:r>
              <a:rPr lang="en-US" altLang="zh-CN" sz="4000" dirty="0">
                <a:ea typeface="宋体" pitchFamily="2" charset="-122"/>
              </a:rPr>
              <a:t>The Physical Layer</a:t>
            </a:r>
            <a:br>
              <a:rPr lang="en-US" altLang="zh-CN" sz="4000" dirty="0">
                <a:ea typeface="宋体" pitchFamily="2" charset="-122"/>
              </a:rPr>
            </a:br>
            <a:r>
              <a:rPr lang="zh-CN" altLang="en-US" sz="4000" b="1" dirty="0">
                <a:ea typeface="宋体" pitchFamily="2" charset="-122"/>
              </a:rPr>
              <a:t>物理层</a:t>
            </a:r>
            <a:endParaRPr lang="en-US" altLang="zh-CN" sz="4000" dirty="0">
              <a:ea typeface="宋体" pitchFamily="2" charset="-122"/>
            </a:endParaRPr>
          </a:p>
        </p:txBody>
      </p:sp>
      <p:sp>
        <p:nvSpPr>
          <p:cNvPr id="2052" name="Rectangle 4"/>
          <p:cNvSpPr>
            <a:spLocks noChangeArrowheads="1"/>
          </p:cNvSpPr>
          <p:nvPr/>
        </p:nvSpPr>
        <p:spPr bwMode="auto">
          <a:xfrm>
            <a:off x="895966" y="4086016"/>
            <a:ext cx="7977187"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algn="l">
              <a:spcBef>
                <a:spcPct val="20000"/>
              </a:spcBef>
              <a:buClr>
                <a:schemeClr val="accent2"/>
              </a:buClr>
              <a:buAutoNum type="alphaLcParenR"/>
              <a:defRPr sz="2400">
                <a:solidFill>
                  <a:schemeClr val="tx1"/>
                </a:solidFill>
                <a:latin typeface="Times New Roman" pitchFamily="18" charset="0"/>
              </a:defRPr>
            </a:lvl1pPr>
            <a:lvl2pPr>
              <a:spcBef>
                <a:spcPct val="20000"/>
              </a:spcBef>
              <a:buClr>
                <a:schemeClr val="accent2"/>
              </a:buClr>
              <a:defRPr sz="2000">
                <a:solidFill>
                  <a:schemeClr val="tx1"/>
                </a:solidFill>
                <a:latin typeface="Times New Roman" pitchFamily="18" charset="0"/>
              </a:defRPr>
            </a:lvl2pPr>
            <a:lvl3pPr>
              <a:spcBef>
                <a:spcPct val="20000"/>
              </a:spcBef>
              <a:buClr>
                <a:schemeClr val="accent2"/>
              </a:buClr>
              <a:defRPr sz="2400">
                <a:solidFill>
                  <a:schemeClr val="tx1"/>
                </a:solidFill>
                <a:latin typeface="Times New Roman" pitchFamily="18" charset="0"/>
              </a:defRPr>
            </a:lvl3pPr>
            <a:lvl4pPr>
              <a:spcBef>
                <a:spcPct val="20000"/>
              </a:spcBef>
              <a:buClr>
                <a:schemeClr val="accent2"/>
              </a:buClr>
              <a:defRPr sz="2000">
                <a:solidFill>
                  <a:schemeClr val="tx1"/>
                </a:solidFill>
                <a:latin typeface="Times New Roman" pitchFamily="18" charset="0"/>
              </a:defRPr>
            </a:lvl4pPr>
            <a:lvl5pPr>
              <a:spcBef>
                <a:spcPct val="20000"/>
              </a:spcBef>
              <a:buClr>
                <a:schemeClr val="accent2"/>
              </a:buClr>
              <a:defRPr sz="2000">
                <a:solidFill>
                  <a:schemeClr val="tx1"/>
                </a:solidFill>
                <a:latin typeface="Times New Roman" pitchFamily="18" charset="0"/>
              </a:defRPr>
            </a:lvl5pPr>
            <a:lvl6pPr algn="ctr" fontAlgn="base">
              <a:spcBef>
                <a:spcPct val="20000"/>
              </a:spcBef>
              <a:spcAft>
                <a:spcPct val="0"/>
              </a:spcAft>
              <a:buClr>
                <a:schemeClr val="accent2"/>
              </a:buClr>
              <a:defRPr sz="2000">
                <a:solidFill>
                  <a:schemeClr val="tx1"/>
                </a:solidFill>
                <a:latin typeface="Times New Roman" pitchFamily="18" charset="0"/>
              </a:defRPr>
            </a:lvl6pPr>
            <a:lvl7pPr algn="ctr" fontAlgn="base">
              <a:spcBef>
                <a:spcPct val="20000"/>
              </a:spcBef>
              <a:spcAft>
                <a:spcPct val="0"/>
              </a:spcAft>
              <a:buClr>
                <a:schemeClr val="accent2"/>
              </a:buClr>
              <a:defRPr sz="2000">
                <a:solidFill>
                  <a:schemeClr val="tx1"/>
                </a:solidFill>
                <a:latin typeface="Times New Roman" pitchFamily="18" charset="0"/>
              </a:defRPr>
            </a:lvl7pPr>
            <a:lvl8pPr algn="ctr" fontAlgn="base">
              <a:spcBef>
                <a:spcPct val="20000"/>
              </a:spcBef>
              <a:spcAft>
                <a:spcPct val="0"/>
              </a:spcAft>
              <a:buClr>
                <a:schemeClr val="accent2"/>
              </a:buClr>
              <a:defRPr sz="2000">
                <a:solidFill>
                  <a:schemeClr val="tx1"/>
                </a:solidFill>
                <a:latin typeface="Times New Roman" pitchFamily="18" charset="0"/>
              </a:defRPr>
            </a:lvl8pPr>
            <a:lvl9pPr algn="ctr" fontAlgn="base">
              <a:spcBef>
                <a:spcPct val="20000"/>
              </a:spcBef>
              <a:spcAft>
                <a:spcPct val="0"/>
              </a:spcAft>
              <a:buClr>
                <a:schemeClr val="accent2"/>
              </a:buClr>
              <a:defRPr sz="2000">
                <a:solidFill>
                  <a:schemeClr val="tx1"/>
                </a:solidFill>
                <a:latin typeface="Times New Roman" pitchFamily="18" charset="0"/>
              </a:defRPr>
            </a:lvl9pPr>
          </a:lstStyle>
          <a:p>
            <a:pPr marL="444500" indent="-444500">
              <a:spcBef>
                <a:spcPts val="1200"/>
              </a:spcBef>
              <a:buFont typeface="Wingdings" pitchFamily="2" charset="2"/>
              <a:buChar char="n"/>
            </a:pPr>
            <a:r>
              <a:rPr lang="zh-CN" altLang="en-US" b="1" dirty="0">
                <a:ea typeface="宋体" pitchFamily="2" charset="-122"/>
              </a:rPr>
              <a:t>定义了机械、电气、功能、时序接口</a:t>
            </a:r>
            <a:r>
              <a:rPr lang="en-US" altLang="zh-CN" b="1" dirty="0">
                <a:ea typeface="宋体" pitchFamily="2" charset="-122"/>
              </a:rPr>
              <a:t>   </a:t>
            </a:r>
          </a:p>
          <a:p>
            <a:pPr marL="450850">
              <a:spcBef>
                <a:spcPts val="600"/>
              </a:spcBef>
              <a:buNone/>
            </a:pPr>
            <a:r>
              <a:rPr lang="en-US" altLang="zh-CN" b="1" dirty="0">
                <a:ea typeface="宋体" pitchFamily="2" charset="-122"/>
              </a:rPr>
              <a:t>Defines the mechanical, electrical, functional and timing interface</a:t>
            </a:r>
          </a:p>
          <a:p>
            <a:pPr marL="444500" indent="-444500">
              <a:spcBef>
                <a:spcPts val="1800"/>
              </a:spcBef>
              <a:buFont typeface="Wingdings" pitchFamily="2" charset="2"/>
              <a:buChar char="n"/>
            </a:pPr>
            <a:r>
              <a:rPr lang="zh-CN" altLang="en-US" b="1" dirty="0">
                <a:ea typeface="宋体" pitchFamily="2" charset="-122"/>
              </a:rPr>
              <a:t>传输介质 </a:t>
            </a:r>
            <a:endParaRPr lang="en-US" altLang="zh-CN" b="1" dirty="0">
              <a:ea typeface="宋体" pitchFamily="2" charset="-122"/>
            </a:endParaRPr>
          </a:p>
          <a:p>
            <a:pPr marL="450850">
              <a:spcBef>
                <a:spcPts val="600"/>
              </a:spcBef>
              <a:buNone/>
            </a:pPr>
            <a:r>
              <a:rPr lang="en-US" altLang="zh-CN" b="1" dirty="0">
                <a:ea typeface="宋体" pitchFamily="2" charset="-122"/>
              </a:rPr>
              <a:t>Transmission media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067752"/>
          </a:xfrm>
        </p:spPr>
        <p:txBody>
          <a:bodyPr/>
          <a:lstStyle/>
          <a:p>
            <a:r>
              <a:rPr lang="zh-CN" altLang="en-US" sz="3600" b="1" dirty="0">
                <a:solidFill>
                  <a:schemeClr val="tx1"/>
                </a:solidFill>
              </a:rPr>
              <a:t>傅立叶分解示例</a:t>
            </a:r>
            <a:endParaRPr lang="zh-CN" altLang="en-US" sz="1800" b="1" dirty="0">
              <a:solidFill>
                <a:schemeClr val="tx1"/>
              </a:solidFill>
            </a:endParaRPr>
          </a:p>
        </p:txBody>
      </p:sp>
      <p:pic>
        <p:nvPicPr>
          <p:cNvPr id="78852" name="Picture 4" descr="http://mmbiz.qpic.cn/mmbiz_gif/pojyAtdhQhN5YcofK7XK4icqZ2bNT1Cny7rIt47aIvgA5gnSDQbwKFXARTs8ru9gzA5npOGTglA1QQNnSNL431w/0?wx_fmt=gif&amp;tp=webp&amp;wxfrom=5&amp;wx_lazy=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93196" y="2713649"/>
            <a:ext cx="3911909" cy="1955955"/>
          </a:xfrm>
          <a:prstGeom prst="rect">
            <a:avLst/>
          </a:prstGeom>
          <a:noFill/>
          <a:extLst>
            <a:ext uri="{909E8E84-426E-40DD-AFC4-6F175D3DCCD1}">
              <a14:hiddenFill xmlns:a14="http://schemas.microsoft.com/office/drawing/2010/main">
                <a:solidFill>
                  <a:srgbClr val="FFFFFF"/>
                </a:solidFill>
              </a14:hiddenFill>
            </a:ext>
          </a:extLst>
        </p:spPr>
      </p:pic>
      <p:pic>
        <p:nvPicPr>
          <p:cNvPr id="78854" name="Picture 6" descr="http://mmbiz.qpic.cn/mmbiz_gif/pojyAtdhQhN5YcofK7XK4icqZ2bNT1Cny1ia4JNibFAfcCqkCBmNMK6lm3sX6LkBqlA5dtg0X5WdpU6Cm688sGTPg/0?wx_fmt=gif&amp;tp=webp&amp;wxfrom=5&amp;wx_lazy=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93196" y="4566332"/>
            <a:ext cx="3911909" cy="195595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28539" y="5057218"/>
            <a:ext cx="4108855" cy="1039205"/>
          </a:xfrm>
          <a:prstGeom prst="rect">
            <a:avLst/>
          </a:prstGeom>
        </p:spPr>
      </p:pic>
      <p:pic>
        <p:nvPicPr>
          <p:cNvPr id="3" name="图片 2"/>
          <p:cNvPicPr>
            <a:picLocks noChangeAspect="1"/>
          </p:cNvPicPr>
          <p:nvPr/>
        </p:nvPicPr>
        <p:blipFill>
          <a:blip r:embed="rId5"/>
          <a:stretch>
            <a:fillRect/>
          </a:stretch>
        </p:blipFill>
        <p:spPr>
          <a:xfrm>
            <a:off x="128539" y="3164037"/>
            <a:ext cx="4108855" cy="1063280"/>
          </a:xfrm>
          <a:prstGeom prst="rect">
            <a:avLst/>
          </a:prstGeom>
        </p:spPr>
      </p:pic>
      <p:pic>
        <p:nvPicPr>
          <p:cNvPr id="5" name="图片 4"/>
          <p:cNvPicPr>
            <a:picLocks noChangeAspect="1"/>
          </p:cNvPicPr>
          <p:nvPr/>
        </p:nvPicPr>
        <p:blipFill>
          <a:blip r:embed="rId6"/>
          <a:stretch>
            <a:fillRect/>
          </a:stretch>
        </p:blipFill>
        <p:spPr>
          <a:xfrm>
            <a:off x="128586" y="1405707"/>
            <a:ext cx="4108808" cy="1023184"/>
          </a:xfrm>
          <a:prstGeom prst="rect">
            <a:avLst/>
          </a:prstGeom>
        </p:spPr>
      </p:pic>
      <p:pic>
        <p:nvPicPr>
          <p:cNvPr id="78850" name="Picture 2" descr="http://mmbiz.qpic.cn/mmbiz_gif/pojyAtdhQhN5YcofK7XK4icqZ2bNT1CnyBsPFFVq1nrjykFNJBiad2c7LBkxEbj5mbQYcWbTtDV0YejDn8BAvWhQ/0?wx_fmt=gif&amp;tp=webp&amp;wxfrom=5&amp;wx_lazy=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093196" y="935089"/>
            <a:ext cx="3911909" cy="1955955"/>
          </a:xfrm>
          <a:prstGeom prst="rect">
            <a:avLst/>
          </a:prstGeom>
          <a:noFill/>
          <a:extLst>
            <a:ext uri="{909E8E84-426E-40DD-AFC4-6F175D3DCCD1}">
              <a14:hiddenFill xmlns:a14="http://schemas.microsoft.com/office/drawing/2010/main">
                <a:solidFill>
                  <a:srgbClr val="FFFFFF"/>
                </a:solidFill>
              </a14:hiddenFill>
            </a:ext>
          </a:extLst>
        </p:spPr>
      </p:pic>
      <p:sp>
        <p:nvSpPr>
          <p:cNvPr id="6" name="右箭头 5"/>
          <p:cNvSpPr/>
          <p:nvPr/>
        </p:nvSpPr>
        <p:spPr bwMode="auto">
          <a:xfrm>
            <a:off x="4479403" y="1724628"/>
            <a:ext cx="185194" cy="497711"/>
          </a:xfrm>
          <a:prstGeom prst="rightArrow">
            <a:avLst/>
          </a:prstGeom>
          <a:solidFill>
            <a:srgbClr val="FFFF66"/>
          </a:solid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0" name="右箭头 9"/>
          <p:cNvSpPr/>
          <p:nvPr/>
        </p:nvSpPr>
        <p:spPr bwMode="auto">
          <a:xfrm>
            <a:off x="4530126" y="3442770"/>
            <a:ext cx="185194" cy="497711"/>
          </a:xfrm>
          <a:prstGeom prst="rightArrow">
            <a:avLst/>
          </a:prstGeom>
          <a:solidFill>
            <a:srgbClr val="FFFF66"/>
          </a:solid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1" name="右箭头 10"/>
          <p:cNvSpPr/>
          <p:nvPr/>
        </p:nvSpPr>
        <p:spPr bwMode="auto">
          <a:xfrm>
            <a:off x="4572000" y="5327964"/>
            <a:ext cx="185194" cy="497711"/>
          </a:xfrm>
          <a:prstGeom prst="rightArrow">
            <a:avLst/>
          </a:prstGeom>
          <a:solidFill>
            <a:srgbClr val="FFFF66"/>
          </a:solid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648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78850"/>
                                        </p:tgtEl>
                                        <p:attrNameLst>
                                          <p:attrName>style.visibility</p:attrName>
                                        </p:attrNameLst>
                                      </p:cBhvr>
                                      <p:to>
                                        <p:strVal val="hidden"/>
                                      </p:to>
                                    </p:set>
                                  </p:childTnLst>
                                </p:cTn>
                              </p:par>
                            </p:childTnLst>
                          </p:cTn>
                        </p:par>
                        <p:par>
                          <p:cTn id="16" fill="hold">
                            <p:stCondLst>
                              <p:cond delay="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8852"/>
                                        </p:tgtEl>
                                        <p:attrNameLst>
                                          <p:attrName>style.visibility</p:attrName>
                                        </p:attrNameLst>
                                      </p:cBhvr>
                                      <p:to>
                                        <p:strVal val="visible"/>
                                      </p:to>
                                    </p:set>
                                    <p:animEffect transition="in" filter="fade">
                                      <p:cBhvr>
                                        <p:cTn id="23" dur="500"/>
                                        <p:tgtEl>
                                          <p:spTgt spid="7885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nodeType="afterEffect">
                                  <p:stCondLst>
                                    <p:cond delay="0"/>
                                  </p:stCondLst>
                                  <p:childTnLst>
                                    <p:set>
                                      <p:cBhvr>
                                        <p:cTn id="30" dur="1" fill="hold">
                                          <p:stCondLst>
                                            <p:cond delay="0"/>
                                          </p:stCondLst>
                                        </p:cTn>
                                        <p:tgtEl>
                                          <p:spTgt spid="78852"/>
                                        </p:tgtEl>
                                        <p:attrNameLst>
                                          <p:attrName>style.visibility</p:attrName>
                                        </p:attrNameLst>
                                      </p:cBhvr>
                                      <p:to>
                                        <p:strVal val="hidden"/>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8854"/>
                                        </p:tgtEl>
                                        <p:attrNameLst>
                                          <p:attrName>style.visibility</p:attrName>
                                        </p:attrNameLst>
                                      </p:cBhvr>
                                      <p:to>
                                        <p:strVal val="visible"/>
                                      </p:to>
                                    </p:set>
                                    <p:animEffect transition="in" filter="fade">
                                      <p:cBhvr>
                                        <p:cTn id="38"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67755" y="3882997"/>
            <a:ext cx="4876245" cy="2261615"/>
          </a:xfrm>
          <a:prstGeom prst="rect">
            <a:avLst/>
          </a:prstGeom>
        </p:spPr>
      </p:pic>
      <p:sp>
        <p:nvSpPr>
          <p:cNvPr id="74760" name="Rectangle 8"/>
          <p:cNvSpPr>
            <a:spLocks noGrp="1" noChangeArrowheads="1"/>
          </p:cNvSpPr>
          <p:nvPr>
            <p:ph type="title"/>
          </p:nvPr>
        </p:nvSpPr>
        <p:spPr>
          <a:xfrm>
            <a:off x="253206" y="-79368"/>
            <a:ext cx="7974013" cy="830262"/>
          </a:xfrm>
          <a:noFill/>
          <a:ln/>
        </p:spPr>
        <p:txBody>
          <a:bodyPr lIns="111967" tIns="55983" rIns="111967" bIns="55983" anchor="b"/>
          <a:lstStyle/>
          <a:p>
            <a:pPr algn="l"/>
            <a:r>
              <a:rPr lang="zh-CN" altLang="en-US" dirty="0">
                <a:ea typeface="宋体" pitchFamily="2" charset="-122"/>
              </a:rPr>
              <a:t>傅立叶级数  </a:t>
            </a:r>
            <a:r>
              <a:rPr lang="en-US" altLang="zh-CN" dirty="0">
                <a:ea typeface="宋体" pitchFamily="2" charset="-122"/>
              </a:rPr>
              <a:t>Fourier Series</a:t>
            </a:r>
          </a:p>
        </p:txBody>
      </p:sp>
      <p:sp>
        <p:nvSpPr>
          <p:cNvPr id="74761" name="Rectangle 9"/>
          <p:cNvSpPr>
            <a:spLocks noGrp="1" noChangeArrowheads="1"/>
          </p:cNvSpPr>
          <p:nvPr>
            <p:ph type="body" sz="half" idx="1"/>
          </p:nvPr>
        </p:nvSpPr>
        <p:spPr>
          <a:xfrm>
            <a:off x="347436" y="3670725"/>
            <a:ext cx="7879784" cy="3030521"/>
          </a:xfrm>
          <a:noFill/>
          <a:ln/>
        </p:spPr>
        <p:txBody>
          <a:bodyPr lIns="111967" tIns="55983" rIns="111967" bIns="55983"/>
          <a:lstStyle/>
          <a:p>
            <a:pPr marL="234950" indent="-234950" defTabSz="1120775">
              <a:lnSpc>
                <a:spcPct val="100000"/>
              </a:lnSpc>
              <a:spcBef>
                <a:spcPts val="1200"/>
              </a:spcBef>
              <a:buFontTx/>
              <a:buChar char="•"/>
            </a:pPr>
            <a:r>
              <a:rPr lang="zh-CN" altLang="en-US" sz="2000" b="1" dirty="0">
                <a:ea typeface="宋体" pitchFamily="2" charset="-122"/>
              </a:rPr>
              <a:t>利用傅立叶级数可以重构出原函数。</a:t>
            </a:r>
            <a:endParaRPr lang="en-US" altLang="zh-CN" sz="2000" b="1" dirty="0">
              <a:ea typeface="宋体" pitchFamily="2" charset="-122"/>
            </a:endParaRPr>
          </a:p>
          <a:p>
            <a:pPr marL="234950" indent="-234950" defTabSz="1120775">
              <a:lnSpc>
                <a:spcPct val="100000"/>
              </a:lnSpc>
              <a:spcBef>
                <a:spcPts val="1200"/>
              </a:spcBef>
              <a:buFontTx/>
              <a:buChar char="•"/>
            </a:pPr>
            <a:r>
              <a:rPr lang="zh-CN" altLang="en-US" sz="2000" b="1" dirty="0">
                <a:ea typeface="宋体" pitchFamily="2" charset="-122"/>
              </a:rPr>
              <a:t>振幅 </a:t>
            </a:r>
            <a:r>
              <a:rPr lang="en-US" altLang="zh-CN" sz="2000" b="1" dirty="0">
                <a:ea typeface="宋体" pitchFamily="2" charset="-122"/>
              </a:rPr>
              <a:t>/ </a:t>
            </a:r>
            <a:r>
              <a:rPr lang="zh-CN" altLang="en-US" sz="2000" b="1" dirty="0">
                <a:ea typeface="宋体" pitchFamily="2" charset="-122"/>
              </a:rPr>
              <a:t>谐波系数</a:t>
            </a:r>
            <a:endParaRPr lang="zh-CN" altLang="en-US" b="1" dirty="0">
              <a:ea typeface="宋体" pitchFamily="2" charset="-122"/>
            </a:endParaRPr>
          </a:p>
          <a:p>
            <a:pPr marL="560387" lvl="1" indent="0" defTabSz="1120775">
              <a:lnSpc>
                <a:spcPct val="100000"/>
              </a:lnSpc>
              <a:spcBef>
                <a:spcPts val="1200"/>
              </a:spcBef>
              <a:buNone/>
            </a:pPr>
            <a:r>
              <a:rPr lang="en-US" altLang="zh-CN" sz="2400" b="1" dirty="0">
                <a:ea typeface="宋体" pitchFamily="2" charset="-122"/>
              </a:rPr>
              <a:t> </a:t>
            </a:r>
          </a:p>
          <a:p>
            <a:pPr marL="560387" lvl="1" indent="0" defTabSz="1120775">
              <a:lnSpc>
                <a:spcPct val="100000"/>
              </a:lnSpc>
              <a:spcBef>
                <a:spcPts val="1200"/>
              </a:spcBef>
              <a:buNone/>
            </a:pPr>
            <a:r>
              <a:rPr lang="en-US" altLang="zh-CN" sz="2400" b="1" dirty="0">
                <a:ea typeface="宋体" pitchFamily="2" charset="-122"/>
              </a:rPr>
              <a:t> </a:t>
            </a:r>
          </a:p>
          <a:p>
            <a:pPr marL="560387" lvl="1" indent="0" defTabSz="1120775">
              <a:lnSpc>
                <a:spcPct val="100000"/>
              </a:lnSpc>
              <a:spcBef>
                <a:spcPts val="1200"/>
              </a:spcBef>
              <a:buNone/>
            </a:pPr>
            <a:r>
              <a:rPr lang="en-US" altLang="zh-CN" sz="2400" b="1" dirty="0">
                <a:ea typeface="宋体" pitchFamily="2" charset="-122"/>
              </a:rPr>
              <a:t> </a:t>
            </a:r>
          </a:p>
        </p:txBody>
      </p:sp>
      <p:sp>
        <p:nvSpPr>
          <p:cNvPr id="74763" name="Rectangle 11"/>
          <p:cNvSpPr>
            <a:spLocks noChangeArrowheads="1"/>
          </p:cNvSpPr>
          <p:nvPr/>
        </p:nvSpPr>
        <p:spPr bwMode="auto">
          <a:xfrm>
            <a:off x="237224" y="1034261"/>
            <a:ext cx="8141446" cy="263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342900" indent="-342900" algn="l">
              <a:spcBef>
                <a:spcPct val="20000"/>
              </a:spcBef>
              <a:buClr>
                <a:schemeClr val="accent2"/>
              </a:buClr>
              <a:buAutoNum type="alphaLcParenR"/>
              <a:defRPr sz="2000">
                <a:solidFill>
                  <a:schemeClr val="tx1"/>
                </a:solidFill>
                <a:latin typeface="Times New Roman" pitchFamily="18" charset="0"/>
              </a:defRPr>
            </a:lvl1pPr>
            <a:lvl2pPr marL="742950" indent="-285750" algn="l">
              <a:spcBef>
                <a:spcPct val="20000"/>
              </a:spcBef>
              <a:buClr>
                <a:schemeClr val="accent2"/>
              </a:buClr>
              <a:buChar char="–"/>
              <a:defRPr>
                <a:solidFill>
                  <a:schemeClr val="tx1"/>
                </a:solidFill>
                <a:latin typeface="Times New Roman" pitchFamily="18" charset="0"/>
              </a:defRPr>
            </a:lvl2pPr>
            <a:lvl3pPr marL="1143000" indent="-228600" algn="l">
              <a:spcBef>
                <a:spcPct val="20000"/>
              </a:spcBef>
              <a:buClr>
                <a:schemeClr val="accent2"/>
              </a:buClr>
              <a:buChar char="•"/>
              <a:defRPr sz="2000">
                <a:solidFill>
                  <a:schemeClr val="tx1"/>
                </a:solidFill>
                <a:latin typeface="Times New Roman" pitchFamily="18" charset="0"/>
              </a:defRPr>
            </a:lvl3pPr>
            <a:lvl4pPr marL="1600200" indent="-228600" algn="l">
              <a:spcBef>
                <a:spcPct val="20000"/>
              </a:spcBef>
              <a:buClr>
                <a:schemeClr val="accent2"/>
              </a:buClr>
              <a:buChar char="–"/>
              <a:defRPr>
                <a:solidFill>
                  <a:schemeClr val="tx1"/>
                </a:solidFill>
                <a:latin typeface="Times New Roman" pitchFamily="18" charset="0"/>
              </a:defRPr>
            </a:lvl4pPr>
            <a:lvl5pPr marL="2057400" indent="-228600" algn="l">
              <a:spcBef>
                <a:spcPct val="20000"/>
              </a:spcBef>
              <a:buClr>
                <a:schemeClr val="accent2"/>
              </a:buClr>
              <a:buChar char="»"/>
              <a:defRPr>
                <a:solidFill>
                  <a:schemeClr val="tx1"/>
                </a:solidFill>
                <a:latin typeface="Times New Roman" pitchFamily="18" charset="0"/>
              </a:defRPr>
            </a:lvl5pPr>
            <a:lvl6pPr marL="2514600" indent="-228600" fontAlgn="base">
              <a:spcBef>
                <a:spcPct val="20000"/>
              </a:spcBef>
              <a:spcAft>
                <a:spcPct val="0"/>
              </a:spcAft>
              <a:buClr>
                <a:schemeClr val="accent2"/>
              </a:buClr>
              <a:buChar char="»"/>
              <a:defRPr>
                <a:solidFill>
                  <a:schemeClr val="tx1"/>
                </a:solidFill>
                <a:latin typeface="Times New Roman" pitchFamily="18" charset="0"/>
              </a:defRPr>
            </a:lvl6pPr>
            <a:lvl7pPr marL="2971800" indent="-228600" fontAlgn="base">
              <a:spcBef>
                <a:spcPct val="20000"/>
              </a:spcBef>
              <a:spcAft>
                <a:spcPct val="0"/>
              </a:spcAft>
              <a:buClr>
                <a:schemeClr val="accent2"/>
              </a:buClr>
              <a:buChar char="»"/>
              <a:defRPr>
                <a:solidFill>
                  <a:schemeClr val="tx1"/>
                </a:solidFill>
                <a:latin typeface="Times New Roman" pitchFamily="18" charset="0"/>
              </a:defRPr>
            </a:lvl7pPr>
            <a:lvl8pPr marL="3429000" indent="-228600" fontAlgn="base">
              <a:spcBef>
                <a:spcPct val="20000"/>
              </a:spcBef>
              <a:spcAft>
                <a:spcPct val="0"/>
              </a:spcAft>
              <a:buClr>
                <a:schemeClr val="accent2"/>
              </a:buClr>
              <a:buChar char="»"/>
              <a:defRPr>
                <a:solidFill>
                  <a:schemeClr val="tx1"/>
                </a:solidFill>
                <a:latin typeface="Times New Roman" pitchFamily="18" charset="0"/>
              </a:defRPr>
            </a:lvl8pPr>
            <a:lvl9pPr marL="3886200" indent="-228600" fontAlgn="base">
              <a:spcBef>
                <a:spcPct val="20000"/>
              </a:spcBef>
              <a:spcAft>
                <a:spcPct val="0"/>
              </a:spcAft>
              <a:buClr>
                <a:schemeClr val="accent2"/>
              </a:buClr>
              <a:buChar char="»"/>
              <a:defRPr>
                <a:solidFill>
                  <a:schemeClr val="tx1"/>
                </a:solidFill>
                <a:latin typeface="Times New Roman" pitchFamily="18" charset="0"/>
              </a:defRPr>
            </a:lvl9pPr>
          </a:lstStyle>
          <a:p>
            <a:pPr marL="342900" marR="0" lvl="0" indent="-342900" algn="l" defTabSz="914400" rtl="0" eaLnBrk="1" fontAlgn="base" latinLnBrk="0" hangingPunct="1">
              <a:spcBef>
                <a:spcPts val="600"/>
              </a:spcBef>
              <a:spcAft>
                <a:spcPct val="0"/>
              </a:spcAft>
              <a:buClr>
                <a:srgbClr val="3333CC"/>
              </a:buClr>
              <a:buSzTx/>
              <a:buFontTx/>
              <a:buChar char="•"/>
              <a:tabLst/>
              <a:defRPr/>
            </a:pPr>
            <a:r>
              <a:rPr lang="zh-CN" altLang="en-US" sz="2200" b="1" noProof="0" dirty="0">
                <a:solidFill>
                  <a:srgbClr val="000000"/>
                </a:solidFill>
                <a:ea typeface="宋体" pitchFamily="2" charset="-122"/>
                <a:cs typeface="Arial"/>
              </a:rPr>
              <a:t>傅立叶级数：一个周期为 </a:t>
            </a:r>
            <a:r>
              <a:rPr lang="en-US" altLang="zh-CN" sz="2200" b="1" noProof="0" dirty="0">
                <a:solidFill>
                  <a:srgbClr val="000000"/>
                </a:solidFill>
                <a:latin typeface="Bell MT" panose="02020503060305020303" pitchFamily="18" charset="0"/>
                <a:ea typeface="宋体" pitchFamily="2" charset="-122"/>
                <a:cs typeface="Arial"/>
              </a:rPr>
              <a:t>T </a:t>
            </a:r>
            <a:r>
              <a:rPr lang="zh-CN" altLang="en-US" sz="2200" b="1" noProof="0" dirty="0">
                <a:solidFill>
                  <a:srgbClr val="000000"/>
                </a:solidFill>
                <a:ea typeface="宋体" pitchFamily="2" charset="-122"/>
                <a:cs typeface="Arial"/>
              </a:rPr>
              <a:t>的函数 </a:t>
            </a:r>
            <a:r>
              <a:rPr lang="en-US" altLang="zh-CN" sz="2200" b="1" noProof="0" dirty="0">
                <a:solidFill>
                  <a:srgbClr val="000000"/>
                </a:solidFill>
                <a:latin typeface="Bell MT" panose="02020503060305020303" pitchFamily="18" charset="0"/>
                <a:ea typeface="宋体" pitchFamily="2" charset="-122"/>
                <a:cs typeface="Arial"/>
              </a:rPr>
              <a:t>g(t)</a:t>
            </a:r>
            <a:r>
              <a:rPr lang="zh-CN" altLang="en-US" sz="2200" b="1" noProof="0" dirty="0">
                <a:solidFill>
                  <a:srgbClr val="000000"/>
                </a:solidFill>
                <a:ea typeface="宋体" pitchFamily="2" charset="-122"/>
                <a:cs typeface="Arial"/>
              </a:rPr>
              <a:t>，可以分解成用正弦函数和余弦函数组成的无穷级数。</a:t>
            </a:r>
            <a:endParaRPr lang="en-US" altLang="zh-CN" sz="2200" b="1" noProof="0" dirty="0">
              <a:solidFill>
                <a:srgbClr val="000000"/>
              </a:solidFill>
              <a:ea typeface="宋体" pitchFamily="2" charset="-122"/>
              <a:cs typeface="Arial"/>
            </a:endParaRPr>
          </a:p>
          <a:p>
            <a:pPr marL="342900" marR="0" lvl="0" indent="-342900" algn="l" defTabSz="914400" rtl="0" eaLnBrk="1" fontAlgn="base" latinLnBrk="0" hangingPunct="1">
              <a:spcBef>
                <a:spcPts val="600"/>
              </a:spcBef>
              <a:spcAft>
                <a:spcPct val="0"/>
              </a:spcAft>
              <a:buClr>
                <a:srgbClr val="3333CC"/>
              </a:buClr>
              <a:buSzTx/>
              <a:buFontTx/>
              <a:buChar char="•"/>
              <a:tabLst/>
              <a:defRPr/>
            </a:pPr>
            <a:endParaRPr kumimoji="0" lang="en-US" altLang="zh-CN" sz="2200" b="1" i="0" u="none" strike="noStrike" kern="1200" cap="none" spc="0" normalizeH="0" baseline="0" dirty="0">
              <a:ln>
                <a:noFill/>
              </a:ln>
              <a:solidFill>
                <a:srgbClr val="000000"/>
              </a:solidFill>
              <a:effectLst/>
              <a:uLnTx/>
              <a:uFillTx/>
              <a:ea typeface="宋体" pitchFamily="2" charset="-122"/>
              <a:cs typeface="Arial"/>
            </a:endParaRPr>
          </a:p>
          <a:p>
            <a:pPr marL="342900" marR="0" lvl="0" indent="-342900" algn="l" defTabSz="914400" rtl="0" eaLnBrk="1" fontAlgn="base" latinLnBrk="0" hangingPunct="1">
              <a:spcBef>
                <a:spcPts val="600"/>
              </a:spcBef>
              <a:spcAft>
                <a:spcPct val="0"/>
              </a:spcAft>
              <a:buClr>
                <a:srgbClr val="3333CC"/>
              </a:buClr>
              <a:buSzTx/>
              <a:buFontTx/>
              <a:buChar char="•"/>
              <a:tabLst/>
              <a:defRPr/>
            </a:pPr>
            <a:endParaRPr lang="en-US" altLang="zh-CN" sz="2200" b="1" noProof="0" dirty="0">
              <a:solidFill>
                <a:srgbClr val="000000"/>
              </a:solidFill>
              <a:ea typeface="宋体" pitchFamily="2" charset="-122"/>
              <a:cs typeface="Arial"/>
            </a:endParaRPr>
          </a:p>
          <a:p>
            <a:pPr marL="509588" indent="538163">
              <a:spcBef>
                <a:spcPts val="1800"/>
              </a:spcBef>
              <a:buClr>
                <a:srgbClr val="3333CC"/>
              </a:buClr>
              <a:buNone/>
              <a:tabLst>
                <a:tab pos="806450" algn="l"/>
                <a:tab pos="981075" algn="l"/>
              </a:tabLst>
              <a:defRPr/>
            </a:pPr>
            <a:r>
              <a:rPr lang="zh-CN" altLang="en-US" dirty="0">
                <a:ea typeface="宋体" pitchFamily="2" charset="-122"/>
              </a:rPr>
              <a:t>其中，</a:t>
            </a:r>
            <a:r>
              <a:rPr lang="en-US" altLang="zh-CN" dirty="0">
                <a:solidFill>
                  <a:srgbClr val="000000"/>
                </a:solidFill>
                <a:latin typeface="Bell MT" panose="02020503060305020303" pitchFamily="18" charset="0"/>
                <a:ea typeface="宋体" pitchFamily="2" charset="-122"/>
                <a:cs typeface="Arial"/>
              </a:rPr>
              <a:t>f = 1/T  </a:t>
            </a:r>
            <a:r>
              <a:rPr lang="zh-CN" altLang="en-US" dirty="0">
                <a:ea typeface="宋体" pitchFamily="2" charset="-122"/>
              </a:rPr>
              <a:t>是基本频率（</a:t>
            </a:r>
            <a:r>
              <a:rPr lang="en-US" altLang="zh-CN" dirty="0">
                <a:ea typeface="宋体" pitchFamily="2" charset="-122"/>
              </a:rPr>
              <a:t>frequency</a:t>
            </a:r>
            <a:r>
              <a:rPr lang="zh-CN" altLang="en-US" dirty="0">
                <a:ea typeface="宋体" pitchFamily="2" charset="-122"/>
              </a:rPr>
              <a:t>），</a:t>
            </a:r>
            <a:r>
              <a:rPr lang="en-US" altLang="zh-CN" dirty="0">
                <a:ea typeface="宋体" pitchFamily="2" charset="-122"/>
              </a:rPr>
              <a:t>a</a:t>
            </a:r>
            <a:r>
              <a:rPr lang="en-US" altLang="zh-CN" baseline="-25000" dirty="0">
                <a:ea typeface="宋体" pitchFamily="2" charset="-122"/>
              </a:rPr>
              <a:t>n</a:t>
            </a:r>
            <a:r>
              <a:rPr lang="en-US" altLang="zh-CN" dirty="0">
                <a:ea typeface="宋体" pitchFamily="2" charset="-122"/>
              </a:rPr>
              <a:t> </a:t>
            </a:r>
            <a:r>
              <a:rPr lang="zh-CN" altLang="en-US" dirty="0">
                <a:ea typeface="宋体" pitchFamily="2" charset="-122"/>
              </a:rPr>
              <a:t>和 </a:t>
            </a:r>
            <a:r>
              <a:rPr lang="en-US" altLang="zh-CN" dirty="0" err="1">
                <a:ea typeface="宋体" pitchFamily="2" charset="-122"/>
              </a:rPr>
              <a:t>b</a:t>
            </a:r>
            <a:r>
              <a:rPr lang="en-US" altLang="zh-CN" baseline="-25000" dirty="0" err="1">
                <a:ea typeface="宋体" pitchFamily="2" charset="-122"/>
              </a:rPr>
              <a:t>n</a:t>
            </a:r>
            <a:r>
              <a:rPr lang="en-US" altLang="zh-CN" dirty="0">
                <a:ea typeface="宋体" pitchFamily="2" charset="-122"/>
              </a:rPr>
              <a:t> </a:t>
            </a:r>
            <a:r>
              <a:rPr lang="zh-CN" altLang="en-US" dirty="0">
                <a:ea typeface="宋体" pitchFamily="2" charset="-122"/>
              </a:rPr>
              <a:t>是 </a:t>
            </a:r>
            <a:r>
              <a:rPr lang="en-US" altLang="zh-CN" dirty="0">
                <a:ea typeface="宋体" pitchFamily="2" charset="-122"/>
              </a:rPr>
              <a:t>n </a:t>
            </a:r>
            <a:r>
              <a:rPr lang="zh-CN" altLang="en-US" dirty="0">
                <a:ea typeface="宋体" pitchFamily="2" charset="-122"/>
              </a:rPr>
              <a:t>次谐波（</a:t>
            </a:r>
            <a:r>
              <a:rPr lang="en-US" altLang="zh-CN" dirty="0">
                <a:ea typeface="宋体" pitchFamily="2" charset="-122"/>
              </a:rPr>
              <a:t>harmonics</a:t>
            </a:r>
            <a:r>
              <a:rPr lang="zh-CN" altLang="en-US" dirty="0">
                <a:ea typeface="宋体" pitchFamily="2" charset="-122"/>
              </a:rPr>
              <a:t>）的正弦振幅和余弦振幅。</a:t>
            </a:r>
            <a:endParaRPr lang="en-US" altLang="zh-CN" dirty="0">
              <a:ea typeface="宋体" pitchFamily="2" charset="-122"/>
            </a:endParaRPr>
          </a:p>
        </p:txBody>
      </p:sp>
      <p:graphicFrame>
        <p:nvGraphicFramePr>
          <p:cNvPr id="6" name="Object 10"/>
          <p:cNvGraphicFramePr>
            <a:graphicFrameLocks noChangeAspect="1"/>
          </p:cNvGraphicFramePr>
          <p:nvPr>
            <p:extLst>
              <p:ext uri="{D42A27DB-BD31-4B8C-83A1-F6EECF244321}">
                <p14:modId xmlns:p14="http://schemas.microsoft.com/office/powerpoint/2010/main" val="1445320909"/>
              </p:ext>
            </p:extLst>
          </p:nvPr>
        </p:nvGraphicFramePr>
        <p:xfrm>
          <a:off x="979284" y="4535393"/>
          <a:ext cx="2767155" cy="595979"/>
        </p:xfrm>
        <a:graphic>
          <a:graphicData uri="http://schemas.openxmlformats.org/presentationml/2006/ole">
            <mc:AlternateContent xmlns:mc="http://schemas.openxmlformats.org/markup-compatibility/2006">
              <mc:Choice xmlns:v="urn:schemas-microsoft-com:vml" Requires="v">
                <p:oleObj spid="_x0000_s81197" name="公式" r:id="rId4" imgW="1942920" imgH="406080" progId="Equation.3">
                  <p:embed/>
                </p:oleObj>
              </mc:Choice>
              <mc:Fallback>
                <p:oleObj name="公式" r:id="rId4" imgW="1942920" imgH="406080" progId="Equation.3">
                  <p:embed/>
                  <p:pic>
                    <p:nvPicPr>
                      <p:cNvPr id="74762" name="Object 10"/>
                      <p:cNvPicPr>
                        <a:picLocks noChangeAspect="1" noChangeArrowheads="1"/>
                      </p:cNvPicPr>
                      <p:nvPr/>
                    </p:nvPicPr>
                    <p:blipFill>
                      <a:blip r:embed="rId5"/>
                      <a:srcRect/>
                      <a:stretch>
                        <a:fillRect/>
                      </a:stretch>
                    </p:blipFill>
                    <p:spPr bwMode="auto">
                      <a:xfrm>
                        <a:off x="979284" y="4535393"/>
                        <a:ext cx="2767155" cy="595979"/>
                      </a:xfrm>
                      <a:prstGeom prst="rect">
                        <a:avLst/>
                      </a:prstGeom>
                      <a:noFill/>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1586052440"/>
              </p:ext>
            </p:extLst>
          </p:nvPr>
        </p:nvGraphicFramePr>
        <p:xfrm>
          <a:off x="1036433" y="5223153"/>
          <a:ext cx="2658521" cy="595979"/>
        </p:xfrm>
        <a:graphic>
          <a:graphicData uri="http://schemas.openxmlformats.org/presentationml/2006/ole">
            <mc:AlternateContent xmlns:mc="http://schemas.openxmlformats.org/markup-compatibility/2006">
              <mc:Choice xmlns:v="urn:schemas-microsoft-com:vml" Requires="v">
                <p:oleObj spid="_x0000_s81198" name="公式" r:id="rId6" imgW="1866600" imgH="406080" progId="Equation.3">
                  <p:embed/>
                </p:oleObj>
              </mc:Choice>
              <mc:Fallback>
                <p:oleObj name="公式" r:id="rId6" imgW="1866600" imgH="406080" progId="Equation.3">
                  <p:embed/>
                  <p:pic>
                    <p:nvPicPr>
                      <p:cNvPr id="6" name="Object 10"/>
                      <p:cNvPicPr>
                        <a:picLocks noChangeAspect="1" noChangeArrowheads="1"/>
                      </p:cNvPicPr>
                      <p:nvPr/>
                    </p:nvPicPr>
                    <p:blipFill>
                      <a:blip r:embed="rId7"/>
                      <a:srcRect/>
                      <a:stretch>
                        <a:fillRect/>
                      </a:stretch>
                    </p:blipFill>
                    <p:spPr bwMode="auto">
                      <a:xfrm>
                        <a:off x="1036433" y="5223153"/>
                        <a:ext cx="2658521" cy="595979"/>
                      </a:xfrm>
                      <a:prstGeom prst="rect">
                        <a:avLst/>
                      </a:prstGeom>
                      <a:noFill/>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377571566"/>
              </p:ext>
            </p:extLst>
          </p:nvPr>
        </p:nvGraphicFramePr>
        <p:xfrm>
          <a:off x="1039796" y="5907639"/>
          <a:ext cx="1664216" cy="595979"/>
        </p:xfrm>
        <a:graphic>
          <a:graphicData uri="http://schemas.openxmlformats.org/presentationml/2006/ole">
            <mc:AlternateContent xmlns:mc="http://schemas.openxmlformats.org/markup-compatibility/2006">
              <mc:Choice xmlns:v="urn:schemas-microsoft-com:vml" Requires="v">
                <p:oleObj spid="_x0000_s81199" name="公式" r:id="rId8" imgW="1168200" imgH="406080" progId="Equation.3">
                  <p:embed/>
                </p:oleObj>
              </mc:Choice>
              <mc:Fallback>
                <p:oleObj name="公式" r:id="rId8" imgW="1168200" imgH="406080" progId="Equation.3">
                  <p:embed/>
                  <p:pic>
                    <p:nvPicPr>
                      <p:cNvPr id="6" name="Object 10"/>
                      <p:cNvPicPr>
                        <a:picLocks noChangeAspect="1" noChangeArrowheads="1"/>
                      </p:cNvPicPr>
                      <p:nvPr/>
                    </p:nvPicPr>
                    <p:blipFill>
                      <a:blip r:embed="rId9"/>
                      <a:srcRect/>
                      <a:stretch>
                        <a:fillRect/>
                      </a:stretch>
                    </p:blipFill>
                    <p:spPr bwMode="auto">
                      <a:xfrm>
                        <a:off x="1039796" y="5907639"/>
                        <a:ext cx="1664216" cy="595979"/>
                      </a:xfrm>
                      <a:prstGeom prst="rect">
                        <a:avLst/>
                      </a:prstGeom>
                      <a:noFill/>
                      <a:extLst/>
                    </p:spPr>
                  </p:pic>
                </p:oleObj>
              </mc:Fallback>
            </mc:AlternateContent>
          </a:graphicData>
        </a:graphic>
      </p:graphicFrame>
      <p:graphicFrame>
        <p:nvGraphicFramePr>
          <p:cNvPr id="74762" name="Object 10"/>
          <p:cNvGraphicFramePr>
            <a:graphicFrameLocks noChangeAspect="1"/>
          </p:cNvGraphicFramePr>
          <p:nvPr>
            <p:extLst>
              <p:ext uri="{D42A27DB-BD31-4B8C-83A1-F6EECF244321}">
                <p14:modId xmlns:p14="http://schemas.microsoft.com/office/powerpoint/2010/main" val="183516106"/>
              </p:ext>
            </p:extLst>
          </p:nvPr>
        </p:nvGraphicFramePr>
        <p:xfrm>
          <a:off x="869982" y="1784077"/>
          <a:ext cx="6497470" cy="875300"/>
        </p:xfrm>
        <a:graphic>
          <a:graphicData uri="http://schemas.openxmlformats.org/presentationml/2006/ole">
            <mc:AlternateContent xmlns:mc="http://schemas.openxmlformats.org/markup-compatibility/2006">
              <mc:Choice xmlns:v="urn:schemas-microsoft-com:vml" Requires="v">
                <p:oleObj spid="_x0000_s81200" name="公式" r:id="rId10" imgW="3403440" imgH="444240" progId="Equation.3">
                  <p:embed/>
                </p:oleObj>
              </mc:Choice>
              <mc:Fallback>
                <p:oleObj name="公式" r:id="rId10" imgW="3403440" imgH="444240" progId="Equation.3">
                  <p:embed/>
                  <p:pic>
                    <p:nvPicPr>
                      <p:cNvPr id="74762" name="Object 10"/>
                      <p:cNvPicPr>
                        <a:picLocks noChangeAspect="1" noChangeArrowheads="1"/>
                      </p:cNvPicPr>
                      <p:nvPr/>
                    </p:nvPicPr>
                    <p:blipFill>
                      <a:blip r:embed="rId11"/>
                      <a:srcRect/>
                      <a:stretch>
                        <a:fillRect/>
                      </a:stretch>
                    </p:blipFill>
                    <p:spPr bwMode="auto">
                      <a:xfrm>
                        <a:off x="869982" y="1784077"/>
                        <a:ext cx="6497470" cy="875300"/>
                      </a:xfrm>
                      <a:prstGeom prst="rect">
                        <a:avLst/>
                      </a:prstGeom>
                      <a:noFill/>
                      <a:extLst/>
                    </p:spPr>
                  </p:pic>
                </p:oleObj>
              </mc:Fallback>
            </mc:AlternateContent>
          </a:graphicData>
        </a:graphic>
      </p:graphicFrame>
    </p:spTree>
    <p:extLst>
      <p:ext uri="{BB962C8B-B14F-4D97-AF65-F5344CB8AC3E}">
        <p14:creationId xmlns:p14="http://schemas.microsoft.com/office/powerpoint/2010/main" val="190777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6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0" name="Rectangle 8"/>
          <p:cNvSpPr>
            <a:spLocks noGrp="1" noChangeArrowheads="1"/>
          </p:cNvSpPr>
          <p:nvPr>
            <p:ph type="title"/>
          </p:nvPr>
        </p:nvSpPr>
        <p:spPr>
          <a:xfrm>
            <a:off x="253206" y="-79369"/>
            <a:ext cx="7974013" cy="834111"/>
          </a:xfrm>
          <a:noFill/>
          <a:ln/>
        </p:spPr>
        <p:txBody>
          <a:bodyPr lIns="111967" tIns="55983" rIns="111967" bIns="55983" anchor="b"/>
          <a:lstStyle/>
          <a:p>
            <a:pPr algn="l"/>
            <a:r>
              <a:rPr lang="zh-CN" altLang="en-US" dirty="0">
                <a:ea typeface="宋体" pitchFamily="2" charset="-122"/>
              </a:rPr>
              <a:t>傅立叶分析  </a:t>
            </a:r>
            <a:r>
              <a:rPr lang="en-US" altLang="zh-CN" dirty="0">
                <a:ea typeface="宋体" pitchFamily="2" charset="-122"/>
              </a:rPr>
              <a:t>Fourier Analysis</a:t>
            </a:r>
          </a:p>
        </p:txBody>
      </p:sp>
      <p:grpSp>
        <p:nvGrpSpPr>
          <p:cNvPr id="2" name="组合 1"/>
          <p:cNvGrpSpPr/>
          <p:nvPr/>
        </p:nvGrpSpPr>
        <p:grpSpPr>
          <a:xfrm>
            <a:off x="490725" y="1993548"/>
            <a:ext cx="8381626" cy="2647854"/>
            <a:chOff x="490725" y="1993548"/>
            <a:chExt cx="8381626" cy="2647854"/>
          </a:xfrm>
        </p:grpSpPr>
        <p:sp>
          <p:nvSpPr>
            <p:cNvPr id="74763" name="Rectangle 11"/>
            <p:cNvSpPr>
              <a:spLocks noChangeArrowheads="1"/>
            </p:cNvSpPr>
            <p:nvPr/>
          </p:nvSpPr>
          <p:spPr bwMode="auto">
            <a:xfrm>
              <a:off x="490725" y="1993548"/>
              <a:ext cx="8381626" cy="62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342900" indent="-342900" algn="l">
                <a:spcBef>
                  <a:spcPct val="20000"/>
                </a:spcBef>
                <a:buClr>
                  <a:schemeClr val="accent2"/>
                </a:buClr>
                <a:buAutoNum type="alphaLcParenR"/>
                <a:defRPr sz="2000">
                  <a:solidFill>
                    <a:schemeClr val="tx1"/>
                  </a:solidFill>
                  <a:latin typeface="Times New Roman" pitchFamily="18" charset="0"/>
                </a:defRPr>
              </a:lvl1pPr>
              <a:lvl2pPr marL="742950" indent="-285750" algn="l">
                <a:spcBef>
                  <a:spcPct val="20000"/>
                </a:spcBef>
                <a:buClr>
                  <a:schemeClr val="accent2"/>
                </a:buClr>
                <a:buChar char="–"/>
                <a:defRPr>
                  <a:solidFill>
                    <a:schemeClr val="tx1"/>
                  </a:solidFill>
                  <a:latin typeface="Times New Roman" pitchFamily="18" charset="0"/>
                </a:defRPr>
              </a:lvl2pPr>
              <a:lvl3pPr marL="1143000" indent="-228600" algn="l">
                <a:spcBef>
                  <a:spcPct val="20000"/>
                </a:spcBef>
                <a:buClr>
                  <a:schemeClr val="accent2"/>
                </a:buClr>
                <a:buChar char="•"/>
                <a:defRPr sz="2000">
                  <a:solidFill>
                    <a:schemeClr val="tx1"/>
                  </a:solidFill>
                  <a:latin typeface="Times New Roman" pitchFamily="18" charset="0"/>
                </a:defRPr>
              </a:lvl3pPr>
              <a:lvl4pPr marL="1600200" indent="-228600" algn="l">
                <a:spcBef>
                  <a:spcPct val="20000"/>
                </a:spcBef>
                <a:buClr>
                  <a:schemeClr val="accent2"/>
                </a:buClr>
                <a:buChar char="–"/>
                <a:defRPr>
                  <a:solidFill>
                    <a:schemeClr val="tx1"/>
                  </a:solidFill>
                  <a:latin typeface="Times New Roman" pitchFamily="18" charset="0"/>
                </a:defRPr>
              </a:lvl4pPr>
              <a:lvl5pPr marL="2057400" indent="-228600" algn="l">
                <a:spcBef>
                  <a:spcPct val="20000"/>
                </a:spcBef>
                <a:buClr>
                  <a:schemeClr val="accent2"/>
                </a:buClr>
                <a:buChar char="»"/>
                <a:defRPr>
                  <a:solidFill>
                    <a:schemeClr val="tx1"/>
                  </a:solidFill>
                  <a:latin typeface="Times New Roman" pitchFamily="18" charset="0"/>
                </a:defRPr>
              </a:lvl5pPr>
              <a:lvl6pPr marL="2514600" indent="-228600" fontAlgn="base">
                <a:spcBef>
                  <a:spcPct val="20000"/>
                </a:spcBef>
                <a:spcAft>
                  <a:spcPct val="0"/>
                </a:spcAft>
                <a:buClr>
                  <a:schemeClr val="accent2"/>
                </a:buClr>
                <a:buChar char="»"/>
                <a:defRPr>
                  <a:solidFill>
                    <a:schemeClr val="tx1"/>
                  </a:solidFill>
                  <a:latin typeface="Times New Roman" pitchFamily="18" charset="0"/>
                </a:defRPr>
              </a:lvl6pPr>
              <a:lvl7pPr marL="2971800" indent="-228600" fontAlgn="base">
                <a:spcBef>
                  <a:spcPct val="20000"/>
                </a:spcBef>
                <a:spcAft>
                  <a:spcPct val="0"/>
                </a:spcAft>
                <a:buClr>
                  <a:schemeClr val="accent2"/>
                </a:buClr>
                <a:buChar char="»"/>
                <a:defRPr>
                  <a:solidFill>
                    <a:schemeClr val="tx1"/>
                  </a:solidFill>
                  <a:latin typeface="Times New Roman" pitchFamily="18" charset="0"/>
                </a:defRPr>
              </a:lvl7pPr>
              <a:lvl8pPr marL="3429000" indent="-228600" fontAlgn="base">
                <a:spcBef>
                  <a:spcPct val="20000"/>
                </a:spcBef>
                <a:spcAft>
                  <a:spcPct val="0"/>
                </a:spcAft>
                <a:buClr>
                  <a:schemeClr val="accent2"/>
                </a:buClr>
                <a:buChar char="»"/>
                <a:defRPr>
                  <a:solidFill>
                    <a:schemeClr val="tx1"/>
                  </a:solidFill>
                  <a:latin typeface="Times New Roman" pitchFamily="18" charset="0"/>
                </a:defRPr>
              </a:lvl8pPr>
              <a:lvl9pPr marL="3886200" indent="-228600" fontAlgn="base">
                <a:spcBef>
                  <a:spcPct val="20000"/>
                </a:spcBef>
                <a:spcAft>
                  <a:spcPct val="0"/>
                </a:spcAft>
                <a:buClr>
                  <a:schemeClr val="accent2"/>
                </a:buClr>
                <a:buChar char="»"/>
                <a:defRPr>
                  <a:solidFill>
                    <a:schemeClr val="tx1"/>
                  </a:solidFill>
                  <a:latin typeface="Times New Roman" pitchFamily="18" charset="0"/>
                </a:defRPr>
              </a:lvl9pPr>
            </a:lstStyle>
            <a:p>
              <a:pPr marL="342900" marR="0" lvl="0" indent="-342900" algn="l" defTabSz="914400" rtl="0" eaLnBrk="1" fontAlgn="base" latinLnBrk="0" hangingPunct="1">
                <a:spcBef>
                  <a:spcPts val="600"/>
                </a:spcBef>
                <a:spcAft>
                  <a:spcPct val="0"/>
                </a:spcAft>
                <a:buClr>
                  <a:srgbClr val="3333CC"/>
                </a:buClr>
                <a:buSzTx/>
                <a:buFontTx/>
                <a:buChar char="•"/>
                <a:tabLst/>
                <a:defRPr/>
              </a:pPr>
              <a:r>
                <a:rPr lang="zh-CN" altLang="en-US" sz="2800" b="1" noProof="0" dirty="0">
                  <a:solidFill>
                    <a:srgbClr val="000000"/>
                  </a:solidFill>
                  <a:ea typeface="宋体" pitchFamily="2" charset="-122"/>
                  <a:cs typeface="Arial"/>
                </a:rPr>
                <a:t>傅立叶变换与傅立叶反变换</a:t>
              </a:r>
              <a:endParaRPr lang="en-US" altLang="zh-CN" sz="2800" b="1" noProof="0" dirty="0">
                <a:solidFill>
                  <a:srgbClr val="000000"/>
                </a:solidFill>
                <a:ea typeface="宋体" pitchFamily="2" charset="-122"/>
                <a:cs typeface="Arial"/>
              </a:endParaRPr>
            </a:p>
            <a:p>
              <a:pPr marL="342900" marR="0" lvl="0" indent="-342900" algn="l" defTabSz="914400" rtl="0" eaLnBrk="1" fontAlgn="base" latinLnBrk="0" hangingPunct="1">
                <a:spcBef>
                  <a:spcPts val="600"/>
                </a:spcBef>
                <a:spcAft>
                  <a:spcPct val="0"/>
                </a:spcAft>
                <a:buClr>
                  <a:srgbClr val="3333CC"/>
                </a:buClr>
                <a:buSzTx/>
                <a:buFontTx/>
                <a:buChar char="•"/>
                <a:tabLst/>
                <a:defRPr/>
              </a:pPr>
              <a:endParaRPr kumimoji="0" lang="en-US" altLang="zh-CN" sz="2800" b="1" i="0" u="none" strike="noStrike" kern="1200" cap="none" spc="0" normalizeH="0" baseline="0" dirty="0">
                <a:ln>
                  <a:noFill/>
                </a:ln>
                <a:solidFill>
                  <a:srgbClr val="000000"/>
                </a:solidFill>
                <a:effectLst/>
                <a:uLnTx/>
                <a:uFillTx/>
                <a:ea typeface="宋体" pitchFamily="2" charset="-122"/>
                <a:cs typeface="Arial"/>
              </a:endParaRPr>
            </a:p>
          </p:txBody>
        </p:sp>
        <p:graphicFrame>
          <p:nvGraphicFramePr>
            <p:cNvPr id="6" name="Object 10"/>
            <p:cNvGraphicFramePr>
              <a:graphicFrameLocks noChangeAspect="1"/>
            </p:cNvGraphicFramePr>
            <p:nvPr>
              <p:extLst>
                <p:ext uri="{D42A27DB-BD31-4B8C-83A1-F6EECF244321}">
                  <p14:modId xmlns:p14="http://schemas.microsoft.com/office/powerpoint/2010/main" val="1402978490"/>
                </p:ext>
              </p:extLst>
            </p:nvPr>
          </p:nvGraphicFramePr>
          <p:xfrm>
            <a:off x="2054452" y="2911574"/>
            <a:ext cx="3356892" cy="777883"/>
          </p:xfrm>
          <a:graphic>
            <a:graphicData uri="http://schemas.openxmlformats.org/presentationml/2006/ole">
              <mc:AlternateContent xmlns:mc="http://schemas.openxmlformats.org/markup-compatibility/2006">
                <mc:Choice xmlns:v="urn:schemas-microsoft-com:vml" Requires="v">
                  <p:oleObj spid="_x0000_s83080" name="公式" r:id="rId3" imgW="1803240" imgH="406080" progId="Equation.3">
                    <p:embed/>
                  </p:oleObj>
                </mc:Choice>
                <mc:Fallback>
                  <p:oleObj name="公式" r:id="rId3" imgW="1803240" imgH="406080" progId="Equation.3">
                    <p:embed/>
                    <p:pic>
                      <p:nvPicPr>
                        <p:cNvPr id="6" name="Object 10"/>
                        <p:cNvPicPr>
                          <a:picLocks noChangeAspect="1" noChangeArrowheads="1"/>
                        </p:cNvPicPr>
                        <p:nvPr/>
                      </p:nvPicPr>
                      <p:blipFill>
                        <a:blip r:embed="rId4"/>
                        <a:srcRect/>
                        <a:stretch>
                          <a:fillRect/>
                        </a:stretch>
                      </p:blipFill>
                      <p:spPr bwMode="auto">
                        <a:xfrm>
                          <a:off x="2054452" y="2911574"/>
                          <a:ext cx="3356892" cy="777883"/>
                        </a:xfrm>
                        <a:prstGeom prst="rect">
                          <a:avLst/>
                        </a:prstGeom>
                        <a:noFill/>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917418138"/>
                </p:ext>
              </p:extLst>
            </p:nvPr>
          </p:nvGraphicFramePr>
          <p:xfrm>
            <a:off x="2054452" y="3985291"/>
            <a:ext cx="2931600" cy="656111"/>
          </p:xfrm>
          <a:graphic>
            <a:graphicData uri="http://schemas.openxmlformats.org/presentationml/2006/ole">
              <mc:AlternateContent xmlns:mc="http://schemas.openxmlformats.org/markup-compatibility/2006">
                <mc:Choice xmlns:v="urn:schemas-microsoft-com:vml" Requires="v">
                  <p:oleObj spid="_x0000_s83081" name="公式" r:id="rId5" imgW="1574640" imgH="342720" progId="Equation.3">
                    <p:embed/>
                  </p:oleObj>
                </mc:Choice>
                <mc:Fallback>
                  <p:oleObj name="公式" r:id="rId5" imgW="1574640" imgH="342720" progId="Equation.3">
                    <p:embed/>
                    <p:pic>
                      <p:nvPicPr>
                        <p:cNvPr id="9" name="Object 10"/>
                        <p:cNvPicPr>
                          <a:picLocks noChangeAspect="1" noChangeArrowheads="1"/>
                        </p:cNvPicPr>
                        <p:nvPr/>
                      </p:nvPicPr>
                      <p:blipFill>
                        <a:blip r:embed="rId6"/>
                        <a:srcRect/>
                        <a:stretch>
                          <a:fillRect/>
                        </a:stretch>
                      </p:blipFill>
                      <p:spPr bwMode="auto">
                        <a:xfrm>
                          <a:off x="2054452" y="3985291"/>
                          <a:ext cx="2931600" cy="656111"/>
                        </a:xfrm>
                        <a:prstGeom prst="rect">
                          <a:avLst/>
                        </a:prstGeom>
                        <a:noFill/>
                        <a:extLst/>
                      </p:spPr>
                    </p:pic>
                  </p:oleObj>
                </mc:Fallback>
              </mc:AlternateContent>
            </a:graphicData>
          </a:graphic>
        </p:graphicFrame>
      </p:grpSp>
      <p:sp>
        <p:nvSpPr>
          <p:cNvPr id="11" name="Rectangle 11"/>
          <p:cNvSpPr>
            <a:spLocks noChangeArrowheads="1"/>
          </p:cNvSpPr>
          <p:nvPr/>
        </p:nvSpPr>
        <p:spPr bwMode="auto">
          <a:xfrm>
            <a:off x="490725" y="1128421"/>
            <a:ext cx="8381626" cy="62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342900" indent="-342900" algn="l">
              <a:spcBef>
                <a:spcPct val="20000"/>
              </a:spcBef>
              <a:buClr>
                <a:schemeClr val="accent2"/>
              </a:buClr>
              <a:buAutoNum type="alphaLcParenR"/>
              <a:defRPr sz="2000">
                <a:solidFill>
                  <a:schemeClr val="tx1"/>
                </a:solidFill>
                <a:latin typeface="Times New Roman" pitchFamily="18" charset="0"/>
              </a:defRPr>
            </a:lvl1pPr>
            <a:lvl2pPr marL="742950" indent="-285750" algn="l">
              <a:spcBef>
                <a:spcPct val="20000"/>
              </a:spcBef>
              <a:buClr>
                <a:schemeClr val="accent2"/>
              </a:buClr>
              <a:buChar char="–"/>
              <a:defRPr>
                <a:solidFill>
                  <a:schemeClr val="tx1"/>
                </a:solidFill>
                <a:latin typeface="Times New Roman" pitchFamily="18" charset="0"/>
              </a:defRPr>
            </a:lvl2pPr>
            <a:lvl3pPr marL="1143000" indent="-228600" algn="l">
              <a:spcBef>
                <a:spcPct val="20000"/>
              </a:spcBef>
              <a:buClr>
                <a:schemeClr val="accent2"/>
              </a:buClr>
              <a:buChar char="•"/>
              <a:defRPr sz="2000">
                <a:solidFill>
                  <a:schemeClr val="tx1"/>
                </a:solidFill>
                <a:latin typeface="Times New Roman" pitchFamily="18" charset="0"/>
              </a:defRPr>
            </a:lvl3pPr>
            <a:lvl4pPr marL="1600200" indent="-228600" algn="l">
              <a:spcBef>
                <a:spcPct val="20000"/>
              </a:spcBef>
              <a:buClr>
                <a:schemeClr val="accent2"/>
              </a:buClr>
              <a:buChar char="–"/>
              <a:defRPr>
                <a:solidFill>
                  <a:schemeClr val="tx1"/>
                </a:solidFill>
                <a:latin typeface="Times New Roman" pitchFamily="18" charset="0"/>
              </a:defRPr>
            </a:lvl4pPr>
            <a:lvl5pPr marL="2057400" indent="-228600" algn="l">
              <a:spcBef>
                <a:spcPct val="20000"/>
              </a:spcBef>
              <a:buClr>
                <a:schemeClr val="accent2"/>
              </a:buClr>
              <a:buChar char="»"/>
              <a:defRPr>
                <a:solidFill>
                  <a:schemeClr val="tx1"/>
                </a:solidFill>
                <a:latin typeface="Times New Roman" pitchFamily="18" charset="0"/>
              </a:defRPr>
            </a:lvl5pPr>
            <a:lvl6pPr marL="2514600" indent="-228600" fontAlgn="base">
              <a:spcBef>
                <a:spcPct val="20000"/>
              </a:spcBef>
              <a:spcAft>
                <a:spcPct val="0"/>
              </a:spcAft>
              <a:buClr>
                <a:schemeClr val="accent2"/>
              </a:buClr>
              <a:buChar char="»"/>
              <a:defRPr>
                <a:solidFill>
                  <a:schemeClr val="tx1"/>
                </a:solidFill>
                <a:latin typeface="Times New Roman" pitchFamily="18" charset="0"/>
              </a:defRPr>
            </a:lvl6pPr>
            <a:lvl7pPr marL="2971800" indent="-228600" fontAlgn="base">
              <a:spcBef>
                <a:spcPct val="20000"/>
              </a:spcBef>
              <a:spcAft>
                <a:spcPct val="0"/>
              </a:spcAft>
              <a:buClr>
                <a:schemeClr val="accent2"/>
              </a:buClr>
              <a:buChar char="»"/>
              <a:defRPr>
                <a:solidFill>
                  <a:schemeClr val="tx1"/>
                </a:solidFill>
                <a:latin typeface="Times New Roman" pitchFamily="18" charset="0"/>
              </a:defRPr>
            </a:lvl7pPr>
            <a:lvl8pPr marL="3429000" indent="-228600" fontAlgn="base">
              <a:spcBef>
                <a:spcPct val="20000"/>
              </a:spcBef>
              <a:spcAft>
                <a:spcPct val="0"/>
              </a:spcAft>
              <a:buClr>
                <a:schemeClr val="accent2"/>
              </a:buClr>
              <a:buChar char="»"/>
              <a:defRPr>
                <a:solidFill>
                  <a:schemeClr val="tx1"/>
                </a:solidFill>
                <a:latin typeface="Times New Roman" pitchFamily="18" charset="0"/>
              </a:defRPr>
            </a:lvl8pPr>
            <a:lvl9pPr marL="3886200" indent="-228600" fontAlgn="base">
              <a:spcBef>
                <a:spcPct val="20000"/>
              </a:spcBef>
              <a:spcAft>
                <a:spcPct val="0"/>
              </a:spcAft>
              <a:buClr>
                <a:schemeClr val="accent2"/>
              </a:buClr>
              <a:buChar char="»"/>
              <a:defRPr>
                <a:solidFill>
                  <a:schemeClr val="tx1"/>
                </a:solidFill>
                <a:latin typeface="Times New Roman" pitchFamily="18" charset="0"/>
              </a:defRPr>
            </a:lvl9pPr>
          </a:lstStyle>
          <a:p>
            <a:pPr marL="342900" marR="0" lvl="0" indent="-342900" algn="l" defTabSz="914400" rtl="0" eaLnBrk="1" fontAlgn="base" latinLnBrk="0" hangingPunct="1">
              <a:spcBef>
                <a:spcPts val="600"/>
              </a:spcBef>
              <a:spcAft>
                <a:spcPct val="0"/>
              </a:spcAft>
              <a:buClr>
                <a:srgbClr val="3333CC"/>
              </a:buClr>
              <a:buSzTx/>
              <a:buFontTx/>
              <a:buChar char="•"/>
              <a:tabLst/>
              <a:defRPr/>
            </a:pPr>
            <a:r>
              <a:rPr kumimoji="0" lang="zh-CN" altLang="en-US" sz="2800" b="1" i="0" u="none" strike="noStrike" kern="1200" cap="none" spc="0" normalizeH="0" baseline="0" dirty="0">
                <a:ln>
                  <a:noFill/>
                </a:ln>
                <a:solidFill>
                  <a:srgbClr val="000000"/>
                </a:solidFill>
                <a:effectLst/>
                <a:uLnTx/>
                <a:uFillTx/>
                <a:ea typeface="宋体" pitchFamily="2" charset="-122"/>
                <a:cs typeface="Arial"/>
              </a:rPr>
              <a:t>对非周期函数的探讨</a:t>
            </a:r>
            <a:endParaRPr kumimoji="0" lang="en-US" altLang="zh-CN" sz="2800" b="1" i="0" u="none" strike="noStrike" kern="1200" cap="none" spc="0" normalizeH="0" baseline="0" dirty="0">
              <a:ln>
                <a:noFill/>
              </a:ln>
              <a:solidFill>
                <a:srgbClr val="000000"/>
              </a:solidFill>
              <a:effectLst/>
              <a:uLnTx/>
              <a:uFillTx/>
              <a:ea typeface="宋体" pitchFamily="2" charset="-122"/>
              <a:cs typeface="Arial"/>
            </a:endParaRPr>
          </a:p>
        </p:txBody>
      </p:sp>
      <p:sp>
        <p:nvSpPr>
          <p:cNvPr id="8" name="Rectangle 11"/>
          <p:cNvSpPr>
            <a:spLocks noChangeArrowheads="1"/>
          </p:cNvSpPr>
          <p:nvPr/>
        </p:nvSpPr>
        <p:spPr bwMode="auto">
          <a:xfrm>
            <a:off x="584855" y="5099786"/>
            <a:ext cx="8381626" cy="112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967" tIns="55983" rIns="111967" bIns="55983"/>
          <a:lstStyle>
            <a:lvl1pPr marL="342900" indent="-342900" algn="l">
              <a:spcBef>
                <a:spcPct val="20000"/>
              </a:spcBef>
              <a:buClr>
                <a:schemeClr val="accent2"/>
              </a:buClr>
              <a:buAutoNum type="alphaLcParenR"/>
              <a:defRPr sz="2000">
                <a:solidFill>
                  <a:schemeClr val="tx1"/>
                </a:solidFill>
                <a:latin typeface="Times New Roman" pitchFamily="18" charset="0"/>
              </a:defRPr>
            </a:lvl1pPr>
            <a:lvl2pPr marL="742950" indent="-285750" algn="l">
              <a:spcBef>
                <a:spcPct val="20000"/>
              </a:spcBef>
              <a:buClr>
                <a:schemeClr val="accent2"/>
              </a:buClr>
              <a:buChar char="–"/>
              <a:defRPr>
                <a:solidFill>
                  <a:schemeClr val="tx1"/>
                </a:solidFill>
                <a:latin typeface="Times New Roman" pitchFamily="18" charset="0"/>
              </a:defRPr>
            </a:lvl2pPr>
            <a:lvl3pPr marL="1143000" indent="-228600" algn="l">
              <a:spcBef>
                <a:spcPct val="20000"/>
              </a:spcBef>
              <a:buClr>
                <a:schemeClr val="accent2"/>
              </a:buClr>
              <a:buChar char="•"/>
              <a:defRPr sz="2000">
                <a:solidFill>
                  <a:schemeClr val="tx1"/>
                </a:solidFill>
                <a:latin typeface="Times New Roman" pitchFamily="18" charset="0"/>
              </a:defRPr>
            </a:lvl3pPr>
            <a:lvl4pPr marL="1600200" indent="-228600" algn="l">
              <a:spcBef>
                <a:spcPct val="20000"/>
              </a:spcBef>
              <a:buClr>
                <a:schemeClr val="accent2"/>
              </a:buClr>
              <a:buChar char="–"/>
              <a:defRPr>
                <a:solidFill>
                  <a:schemeClr val="tx1"/>
                </a:solidFill>
                <a:latin typeface="Times New Roman" pitchFamily="18" charset="0"/>
              </a:defRPr>
            </a:lvl4pPr>
            <a:lvl5pPr marL="2057400" indent="-228600" algn="l">
              <a:spcBef>
                <a:spcPct val="20000"/>
              </a:spcBef>
              <a:buClr>
                <a:schemeClr val="accent2"/>
              </a:buClr>
              <a:buChar char="»"/>
              <a:defRPr>
                <a:solidFill>
                  <a:schemeClr val="tx1"/>
                </a:solidFill>
                <a:latin typeface="Times New Roman" pitchFamily="18" charset="0"/>
              </a:defRPr>
            </a:lvl5pPr>
            <a:lvl6pPr marL="2514600" indent="-228600" fontAlgn="base">
              <a:spcBef>
                <a:spcPct val="20000"/>
              </a:spcBef>
              <a:spcAft>
                <a:spcPct val="0"/>
              </a:spcAft>
              <a:buClr>
                <a:schemeClr val="accent2"/>
              </a:buClr>
              <a:buChar char="»"/>
              <a:defRPr>
                <a:solidFill>
                  <a:schemeClr val="tx1"/>
                </a:solidFill>
                <a:latin typeface="Times New Roman" pitchFamily="18" charset="0"/>
              </a:defRPr>
            </a:lvl6pPr>
            <a:lvl7pPr marL="2971800" indent="-228600" fontAlgn="base">
              <a:spcBef>
                <a:spcPct val="20000"/>
              </a:spcBef>
              <a:spcAft>
                <a:spcPct val="0"/>
              </a:spcAft>
              <a:buClr>
                <a:schemeClr val="accent2"/>
              </a:buClr>
              <a:buChar char="»"/>
              <a:defRPr>
                <a:solidFill>
                  <a:schemeClr val="tx1"/>
                </a:solidFill>
                <a:latin typeface="Times New Roman" pitchFamily="18" charset="0"/>
              </a:defRPr>
            </a:lvl7pPr>
            <a:lvl8pPr marL="3429000" indent="-228600" fontAlgn="base">
              <a:spcBef>
                <a:spcPct val="20000"/>
              </a:spcBef>
              <a:spcAft>
                <a:spcPct val="0"/>
              </a:spcAft>
              <a:buClr>
                <a:schemeClr val="accent2"/>
              </a:buClr>
              <a:buChar char="»"/>
              <a:defRPr>
                <a:solidFill>
                  <a:schemeClr val="tx1"/>
                </a:solidFill>
                <a:latin typeface="Times New Roman" pitchFamily="18" charset="0"/>
              </a:defRPr>
            </a:lvl8pPr>
            <a:lvl9pPr marL="3886200" indent="-228600" fontAlgn="base">
              <a:spcBef>
                <a:spcPct val="20000"/>
              </a:spcBef>
              <a:spcAft>
                <a:spcPct val="0"/>
              </a:spcAft>
              <a:buClr>
                <a:schemeClr val="accent2"/>
              </a:buClr>
              <a:buChar char="»"/>
              <a:defRPr>
                <a:solidFill>
                  <a:schemeClr val="tx1"/>
                </a:solidFill>
                <a:latin typeface="Times New Roman" pitchFamily="18" charset="0"/>
              </a:defRPr>
            </a:lvl9pPr>
          </a:lstStyle>
          <a:p>
            <a:pPr marL="342900" marR="0" lvl="0" indent="-342900" algn="l" defTabSz="914400" rtl="0" eaLnBrk="1" fontAlgn="base" latinLnBrk="0" hangingPunct="1">
              <a:spcBef>
                <a:spcPts val="600"/>
              </a:spcBef>
              <a:spcAft>
                <a:spcPct val="0"/>
              </a:spcAft>
              <a:buClr>
                <a:srgbClr val="3333CC"/>
              </a:buClr>
              <a:buSzTx/>
              <a:buFontTx/>
              <a:buChar char="•"/>
              <a:tabLst/>
              <a:defRPr/>
            </a:pPr>
            <a:r>
              <a:rPr kumimoji="0" lang="zh-CN" altLang="en-US" sz="2800" b="1" i="0" u="none" strike="noStrike" kern="1200" cap="none" spc="0" normalizeH="0" baseline="0" dirty="0">
                <a:ln>
                  <a:noFill/>
                </a:ln>
                <a:solidFill>
                  <a:srgbClr val="000000"/>
                </a:solidFill>
                <a:effectLst/>
                <a:uLnTx/>
                <a:uFillTx/>
                <a:ea typeface="宋体" pitchFamily="2" charset="-122"/>
                <a:cs typeface="Arial"/>
              </a:rPr>
              <a:t>傅立叶级数和傅立叶变换提供了分析信号的工具、看待信号的新视角： 时域  </a:t>
            </a:r>
            <a:r>
              <a:rPr kumimoji="0" lang="en-US" altLang="zh-CN" sz="2800" b="1" i="0" u="none" strike="noStrike" kern="1200" cap="none" spc="0" normalizeH="0" baseline="0" dirty="0">
                <a:ln>
                  <a:noFill/>
                </a:ln>
                <a:solidFill>
                  <a:srgbClr val="000000"/>
                </a:solidFill>
                <a:effectLst/>
                <a:uLnTx/>
                <a:uFillTx/>
                <a:ea typeface="宋体" pitchFamily="2" charset="-122"/>
                <a:cs typeface="Arial"/>
              </a:rPr>
              <a:t>vs</a:t>
            </a:r>
            <a:r>
              <a:rPr kumimoji="0" lang="en-US" altLang="zh-CN" sz="2800" b="1" i="0" u="none" strike="noStrike" kern="1200" cap="none" spc="0" normalizeH="0" dirty="0">
                <a:ln>
                  <a:noFill/>
                </a:ln>
                <a:solidFill>
                  <a:srgbClr val="000000"/>
                </a:solidFill>
                <a:effectLst/>
                <a:uLnTx/>
                <a:uFillTx/>
                <a:ea typeface="宋体" pitchFamily="2" charset="-122"/>
                <a:cs typeface="Arial"/>
              </a:rPr>
              <a:t>  </a:t>
            </a:r>
            <a:r>
              <a:rPr kumimoji="0" lang="zh-CN" altLang="en-US" sz="2800" b="1" i="0" u="none" strike="noStrike" kern="1200" cap="none" spc="0" normalizeH="0" dirty="0">
                <a:ln>
                  <a:noFill/>
                </a:ln>
                <a:solidFill>
                  <a:srgbClr val="000000"/>
                </a:solidFill>
                <a:effectLst/>
                <a:uLnTx/>
                <a:uFillTx/>
                <a:ea typeface="宋体" pitchFamily="2" charset="-122"/>
                <a:cs typeface="Arial"/>
              </a:rPr>
              <a:t>频域</a:t>
            </a:r>
            <a:endParaRPr kumimoji="0" lang="en-US" altLang="zh-CN" sz="2800" b="1" i="0" u="none" strike="noStrike" kern="1200" cap="none" spc="0" normalizeH="0" baseline="0" dirty="0">
              <a:ln>
                <a:noFill/>
              </a:ln>
              <a:solidFill>
                <a:srgbClr val="000000"/>
              </a:solidFill>
              <a:effectLst/>
              <a:uLnTx/>
              <a:uFillTx/>
              <a:ea typeface="宋体" pitchFamily="2" charset="-122"/>
              <a:cs typeface="Arial"/>
            </a:endParaRPr>
          </a:p>
        </p:txBody>
      </p:sp>
    </p:spTree>
    <p:extLst>
      <p:ext uri="{BB962C8B-B14F-4D97-AF65-F5344CB8AC3E}">
        <p14:creationId xmlns:p14="http://schemas.microsoft.com/office/powerpoint/2010/main" val="361248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1"/>
            <a:ext cx="3594847" cy="1653988"/>
          </a:xfrm>
        </p:spPr>
        <p:txBody>
          <a:bodyPr/>
          <a:lstStyle/>
          <a:p>
            <a:r>
              <a:rPr lang="zh-CN" altLang="en-US" sz="3200" dirty="0">
                <a:ea typeface="宋体" pitchFamily="2" charset="-122"/>
              </a:rPr>
              <a:t>带宽有限的信号</a:t>
            </a:r>
            <a:br>
              <a:rPr lang="en-US" altLang="zh-CN" sz="3200" dirty="0">
                <a:ea typeface="宋体" pitchFamily="2" charset="-122"/>
              </a:rPr>
            </a:br>
            <a:r>
              <a:rPr lang="en-US" altLang="zh-CN" sz="3200" dirty="0">
                <a:ea typeface="宋体" pitchFamily="2" charset="-122"/>
              </a:rPr>
              <a:t>Bandwidth-Limited Signals</a:t>
            </a:r>
          </a:p>
        </p:txBody>
      </p:sp>
      <p:sp>
        <p:nvSpPr>
          <p:cNvPr id="6147" name="Rectangle 3"/>
          <p:cNvSpPr>
            <a:spLocks noGrp="1" noChangeArrowheads="1"/>
          </p:cNvSpPr>
          <p:nvPr>
            <p:ph type="body" idx="1"/>
          </p:nvPr>
        </p:nvSpPr>
        <p:spPr>
          <a:xfrm>
            <a:off x="94130" y="1864603"/>
            <a:ext cx="2870153" cy="4630326"/>
          </a:xfrm>
        </p:spPr>
        <p:txBody>
          <a:bodyPr/>
          <a:lstStyle/>
          <a:p>
            <a:pPr marL="457200" indent="-457200">
              <a:lnSpc>
                <a:spcPct val="100000"/>
              </a:lnSpc>
              <a:spcBef>
                <a:spcPts val="0"/>
              </a:spcBef>
              <a:buFontTx/>
              <a:buNone/>
            </a:pPr>
            <a:r>
              <a:rPr lang="zh-CN" altLang="en-US" dirty="0">
                <a:ea typeface="宋体" pitchFamily="2" charset="-122"/>
              </a:rPr>
              <a:t>例：传输</a:t>
            </a:r>
            <a:r>
              <a:rPr lang="en-US" altLang="zh-CN" dirty="0">
                <a:ea typeface="宋体" pitchFamily="2" charset="-122"/>
              </a:rPr>
              <a:t>ASCII</a:t>
            </a:r>
            <a:r>
              <a:rPr lang="zh-CN" altLang="en-US" dirty="0">
                <a:ea typeface="宋体" pitchFamily="2" charset="-122"/>
              </a:rPr>
              <a:t>字符</a:t>
            </a:r>
            <a:r>
              <a:rPr lang="en-US" altLang="zh-CN" dirty="0">
                <a:ea typeface="宋体" pitchFamily="2" charset="-122"/>
              </a:rPr>
              <a:t>b</a:t>
            </a:r>
            <a:r>
              <a:rPr lang="zh-CN" altLang="en-US" dirty="0">
                <a:ea typeface="宋体" pitchFamily="2" charset="-122"/>
              </a:rPr>
              <a:t>，发送 </a:t>
            </a:r>
            <a:r>
              <a:rPr lang="en-US" altLang="zh-CN" dirty="0">
                <a:ea typeface="宋体" pitchFamily="2" charset="-122"/>
              </a:rPr>
              <a:t>01100010</a:t>
            </a:r>
          </a:p>
          <a:p>
            <a:pPr>
              <a:lnSpc>
                <a:spcPct val="100000"/>
              </a:lnSpc>
              <a:spcBef>
                <a:spcPts val="0"/>
              </a:spcBef>
              <a:buFontTx/>
              <a:buNone/>
            </a:pPr>
            <a:endParaRPr lang="en-US" altLang="zh-CN" dirty="0">
              <a:ea typeface="宋体" pitchFamily="2" charset="-122"/>
            </a:endParaRPr>
          </a:p>
          <a:p>
            <a:pPr>
              <a:lnSpc>
                <a:spcPct val="100000"/>
              </a:lnSpc>
              <a:spcBef>
                <a:spcPts val="0"/>
              </a:spcBef>
              <a:buFontTx/>
              <a:buNone/>
            </a:pPr>
            <a:r>
              <a:rPr lang="en-US" altLang="zh-CN" dirty="0">
                <a:ea typeface="宋体" pitchFamily="2" charset="-122"/>
              </a:rPr>
              <a:t>A binary signal and its root-mean-square Fourier amplitudes.</a:t>
            </a:r>
          </a:p>
          <a:p>
            <a:pPr marL="0" indent="11113">
              <a:lnSpc>
                <a:spcPct val="100000"/>
              </a:lnSpc>
              <a:spcBef>
                <a:spcPts val="0"/>
              </a:spcBef>
              <a:buFontTx/>
              <a:buNone/>
            </a:pPr>
            <a:r>
              <a:rPr lang="zh-CN" altLang="en-US" dirty="0">
                <a:ea typeface="宋体" pitchFamily="2" charset="-122"/>
              </a:rPr>
              <a:t>均方根振幅（对应频率的传输能量）</a:t>
            </a:r>
            <a:endParaRPr lang="en-US" altLang="zh-CN" dirty="0">
              <a:ea typeface="宋体" pitchFamily="2" charset="-122"/>
            </a:endParaRPr>
          </a:p>
          <a:p>
            <a:pPr>
              <a:lnSpc>
                <a:spcPct val="100000"/>
              </a:lnSpc>
              <a:spcBef>
                <a:spcPts val="0"/>
              </a:spcBef>
              <a:buFontTx/>
              <a:buNone/>
            </a:pPr>
            <a:endParaRPr lang="en-US" altLang="zh-CN" dirty="0">
              <a:ea typeface="宋体" pitchFamily="2" charset="-122"/>
            </a:endParaRPr>
          </a:p>
          <a:p>
            <a:pPr>
              <a:lnSpc>
                <a:spcPct val="100000"/>
              </a:lnSpc>
              <a:spcBef>
                <a:spcPts val="0"/>
              </a:spcBef>
              <a:buFontTx/>
              <a:buNone/>
            </a:pPr>
            <a:endParaRPr lang="en-US" altLang="zh-CN" dirty="0">
              <a:ea typeface="宋体" pitchFamily="2" charset="-122"/>
            </a:endParaRPr>
          </a:p>
          <a:p>
            <a:pPr>
              <a:lnSpc>
                <a:spcPct val="100000"/>
              </a:lnSpc>
              <a:spcBef>
                <a:spcPts val="0"/>
              </a:spcBef>
              <a:buFontTx/>
              <a:buNone/>
            </a:pPr>
            <a:r>
              <a:rPr lang="en-US" altLang="zh-CN" dirty="0">
                <a:solidFill>
                  <a:schemeClr val="accent2"/>
                </a:solidFill>
                <a:ea typeface="宋体" pitchFamily="2" charset="-122"/>
              </a:rPr>
              <a:t>(b) – (e)</a:t>
            </a:r>
            <a:r>
              <a:rPr lang="en-US" altLang="zh-CN" dirty="0">
                <a:ea typeface="宋体" pitchFamily="2" charset="-122"/>
              </a:rPr>
              <a:t> Successive approximations to the original signal.</a:t>
            </a:r>
          </a:p>
          <a:p>
            <a:pPr>
              <a:lnSpc>
                <a:spcPct val="100000"/>
              </a:lnSpc>
              <a:spcBef>
                <a:spcPts val="0"/>
              </a:spcBef>
              <a:buFontTx/>
              <a:buNone/>
            </a:pPr>
            <a:r>
              <a:rPr lang="zh-CN" altLang="en-US" dirty="0">
                <a:ea typeface="宋体" pitchFamily="2" charset="-122"/>
              </a:rPr>
              <a:t>经过不同带宽信道后得到的频谱和重构函数</a:t>
            </a:r>
            <a:endParaRPr lang="en-US" altLang="zh-CN" dirty="0">
              <a:ea typeface="宋体" pitchFamily="2" charset="-122"/>
            </a:endParaRPr>
          </a:p>
        </p:txBody>
      </p:sp>
      <p:pic>
        <p:nvPicPr>
          <p:cNvPr id="6148" name="Picture 4" descr="2-01"/>
          <p:cNvPicPr>
            <a:picLocks noChangeAspect="1" noChangeArrowheads="1"/>
          </p:cNvPicPr>
          <p:nvPr/>
        </p:nvPicPr>
        <p:blipFill>
          <a:blip r:embed="rId3" cstate="print">
            <a:extLst>
              <a:ext uri="{28A0092B-C50C-407E-A947-70E740481C1C}">
                <a14:useLocalDpi xmlns:a14="http://schemas.microsoft.com/office/drawing/2010/main" val="0"/>
              </a:ext>
            </a:extLst>
          </a:blip>
          <a:srcRect b="43878"/>
          <a:stretch>
            <a:fillRect/>
          </a:stretch>
        </p:blipFill>
        <p:spPr bwMode="auto">
          <a:xfrm>
            <a:off x="3806263" y="281519"/>
            <a:ext cx="5286616" cy="365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2-01"/>
          <p:cNvPicPr>
            <a:picLocks noChangeAspect="1" noChangeArrowheads="1"/>
          </p:cNvPicPr>
          <p:nvPr/>
        </p:nvPicPr>
        <p:blipFill>
          <a:blip r:embed="rId4" cstate="print">
            <a:extLst>
              <a:ext uri="{28A0092B-C50C-407E-A947-70E740481C1C}">
                <a14:useLocalDpi xmlns:a14="http://schemas.microsoft.com/office/drawing/2010/main" val="0"/>
              </a:ext>
            </a:extLst>
          </a:blip>
          <a:srcRect t="56754"/>
          <a:stretch>
            <a:fillRect/>
          </a:stretch>
        </p:blipFill>
        <p:spPr bwMode="auto">
          <a:xfrm>
            <a:off x="3806263" y="3858295"/>
            <a:ext cx="5286616" cy="31610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10"/>
          <p:cNvGraphicFramePr>
            <a:graphicFrameLocks noChangeAspect="1"/>
          </p:cNvGraphicFramePr>
          <p:nvPr>
            <p:extLst>
              <p:ext uri="{D42A27DB-BD31-4B8C-83A1-F6EECF244321}">
                <p14:modId xmlns:p14="http://schemas.microsoft.com/office/powerpoint/2010/main" val="2132204931"/>
              </p:ext>
            </p:extLst>
          </p:nvPr>
        </p:nvGraphicFramePr>
        <p:xfrm>
          <a:off x="1758996" y="4285943"/>
          <a:ext cx="1205287" cy="503773"/>
        </p:xfrm>
        <a:graphic>
          <a:graphicData uri="http://schemas.openxmlformats.org/presentationml/2006/ole">
            <mc:AlternateContent xmlns:mc="http://schemas.openxmlformats.org/markup-compatibility/2006">
              <mc:Choice xmlns:v="urn:schemas-microsoft-com:vml" Requires="v">
                <p:oleObj spid="_x0000_s84034" name="公式" r:id="rId5" imgW="749160" imgH="304560" progId="Equation.3">
                  <p:embed/>
                </p:oleObj>
              </mc:Choice>
              <mc:Fallback>
                <p:oleObj name="公式" r:id="rId5" imgW="749160" imgH="304560" progId="Equation.3">
                  <p:embed/>
                  <p:pic>
                    <p:nvPicPr>
                      <p:cNvPr id="6" name="Object 10"/>
                      <p:cNvPicPr>
                        <a:picLocks noChangeAspect="1" noChangeArrowheads="1"/>
                      </p:cNvPicPr>
                      <p:nvPr/>
                    </p:nvPicPr>
                    <p:blipFill>
                      <a:blip r:embed="rId6"/>
                      <a:srcRect/>
                      <a:stretch>
                        <a:fillRect/>
                      </a:stretch>
                    </p:blipFill>
                    <p:spPr bwMode="auto">
                      <a:xfrm>
                        <a:off x="1758996" y="4285943"/>
                        <a:ext cx="1205287" cy="503773"/>
                      </a:xfrm>
                      <a:prstGeom prst="rect">
                        <a:avLst/>
                      </a:prstGeom>
                      <a:noFill/>
                      <a:extLst/>
                    </p:spPr>
                  </p:pic>
                </p:oleObj>
              </mc:Fallback>
            </mc:AlternateContent>
          </a:graphicData>
        </a:graphic>
      </p:graphicFrame>
      <p:sp>
        <p:nvSpPr>
          <p:cNvPr id="2" name="圆角矩形 1"/>
          <p:cNvSpPr/>
          <p:nvPr/>
        </p:nvSpPr>
        <p:spPr bwMode="auto">
          <a:xfrm>
            <a:off x="3493827" y="3936319"/>
            <a:ext cx="5599052" cy="1495490"/>
          </a:xfrm>
          <a:prstGeom prst="roundRect">
            <a:avLst/>
          </a:prstGeom>
          <a:solidFill>
            <a:srgbClr val="FFFFCC">
              <a:alpha val="14902"/>
            </a:srgbClr>
          </a:solidFill>
          <a:ln w="19050" cap="flat" cmpd="sng" algn="ctr">
            <a:solidFill>
              <a:srgbClr val="FF99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9966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228600"/>
            <a:ext cx="7772400" cy="470647"/>
          </a:xfrm>
        </p:spPr>
        <p:txBody>
          <a:bodyPr/>
          <a:lstStyle/>
          <a:p>
            <a:r>
              <a:rPr lang="zh-CN" altLang="en-US" dirty="0">
                <a:ea typeface="宋体" pitchFamily="2" charset="-122"/>
              </a:rPr>
              <a:t>带限信号 </a:t>
            </a:r>
            <a:r>
              <a:rPr lang="en-US" altLang="zh-CN" dirty="0">
                <a:ea typeface="宋体" pitchFamily="2" charset="-122"/>
              </a:rPr>
              <a:t>Bandwidth-Limited Signals</a:t>
            </a:r>
          </a:p>
        </p:txBody>
      </p:sp>
      <p:pic>
        <p:nvPicPr>
          <p:cNvPr id="8196" name="Picture 4"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 y="2551020"/>
            <a:ext cx="7507287" cy="3819525"/>
          </a:xfrm>
          <a:prstGeom prst="rect">
            <a:avLst/>
          </a:prstGeom>
          <a:noFill/>
          <a:extLst>
            <a:ext uri="{909E8E84-426E-40DD-AFC4-6F175D3DCCD1}">
              <a14:hiddenFill xmlns:a14="http://schemas.microsoft.com/office/drawing/2010/main">
                <a:solidFill>
                  <a:srgbClr val="FFFFFF"/>
                </a:solidFill>
              </a14:hiddenFill>
            </a:ext>
          </a:extLst>
        </p:spPr>
      </p:pic>
      <p:sp>
        <p:nvSpPr>
          <p:cNvPr id="8197" name="Text Box 5"/>
          <p:cNvSpPr txBox="1">
            <a:spLocks noChangeArrowheads="1"/>
          </p:cNvSpPr>
          <p:nvPr/>
        </p:nvSpPr>
        <p:spPr bwMode="auto">
          <a:xfrm>
            <a:off x="665956" y="1234328"/>
            <a:ext cx="7681912"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50000"/>
              </a:lnSpc>
              <a:spcBef>
                <a:spcPts val="600"/>
              </a:spcBef>
              <a:spcAft>
                <a:spcPct val="0"/>
              </a:spcAft>
              <a:buClr>
                <a:srgbClr val="B2B2B2"/>
              </a:buClr>
              <a:buSzPct val="60000"/>
              <a:buFontTx/>
              <a:buNone/>
              <a:tabLst/>
              <a:defRPr/>
            </a:pPr>
            <a:r>
              <a:rPr lang="zh-CN" altLang="en-US" sz="2000" b="1" dirty="0">
                <a:solidFill>
                  <a:srgbClr val="000000"/>
                </a:solidFill>
                <a:ea typeface="宋体" pitchFamily="2" charset="-122"/>
                <a:cs typeface="Arial"/>
              </a:rPr>
              <a:t>接上例：</a:t>
            </a:r>
            <a:r>
              <a:rPr kumimoji="0" lang="en-US" altLang="zh-CN" sz="2000" b="1" i="0" u="none" strike="noStrike" kern="1200" cap="none" spc="0" normalizeH="0" baseline="0" noProof="0" dirty="0">
                <a:ln>
                  <a:noFill/>
                </a:ln>
                <a:solidFill>
                  <a:srgbClr val="000000"/>
                </a:solidFill>
                <a:effectLst/>
                <a:uLnTx/>
                <a:uFillTx/>
                <a:latin typeface="Arial" charset="0"/>
                <a:ea typeface="宋体" pitchFamily="2" charset="-122"/>
                <a:cs typeface="Arial"/>
              </a:rPr>
              <a:t>Relation between data rate and harmonics on voice-grade line (3000Hz bandwidth)</a:t>
            </a:r>
          </a:p>
          <a:p>
            <a:pPr marL="0" marR="0" lvl="0" indent="0" algn="ctr" defTabSz="914400" rtl="0" eaLnBrk="1" fontAlgn="base" latinLnBrk="0" hangingPunct="1">
              <a:lnSpc>
                <a:spcPct val="150000"/>
              </a:lnSpc>
              <a:spcBef>
                <a:spcPts val="60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Arial" charset="0"/>
              <a:ea typeface="宋体" pitchFamily="2" charset="-122"/>
              <a:cs typeface="Arial"/>
            </a:endParaRPr>
          </a:p>
        </p:txBody>
      </p:sp>
    </p:spTree>
    <p:extLst>
      <p:ext uri="{BB962C8B-B14F-4D97-AF65-F5344CB8AC3E}">
        <p14:creationId xmlns:p14="http://schemas.microsoft.com/office/powerpoint/2010/main" val="23270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573039" y="133525"/>
            <a:ext cx="7711425" cy="634041"/>
          </a:xfrm>
        </p:spPr>
        <p:txBody>
          <a:bodyPr/>
          <a:lstStyle/>
          <a:p>
            <a:r>
              <a:rPr lang="zh-CN" altLang="en-US" sz="3200" b="1" dirty="0">
                <a:solidFill>
                  <a:schemeClr val="tx1"/>
                </a:solidFill>
                <a:ea typeface="宋体" pitchFamily="2" charset="-122"/>
              </a:rPr>
              <a:t>信道的最大数据传输率</a:t>
            </a:r>
          </a:p>
        </p:txBody>
      </p:sp>
      <p:sp>
        <p:nvSpPr>
          <p:cNvPr id="75780" name="Text Box 4"/>
          <p:cNvSpPr txBox="1">
            <a:spLocks noChangeArrowheads="1"/>
          </p:cNvSpPr>
          <p:nvPr/>
        </p:nvSpPr>
        <p:spPr bwMode="auto">
          <a:xfrm>
            <a:off x="304096" y="866989"/>
            <a:ext cx="8705433" cy="265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57163" indent="-342900" algn="l" eaLnBrk="0" hangingPunct="0">
              <a:lnSpc>
                <a:spcPct val="120000"/>
              </a:lnSpc>
              <a:spcBef>
                <a:spcPts val="600"/>
              </a:spcBef>
              <a:buFont typeface="Wingdings" panose="05000000000000000000" pitchFamily="2" charset="2"/>
              <a:buChar char="n"/>
            </a:pPr>
            <a:r>
              <a:rPr lang="en-US" altLang="zh-CN" sz="2000" dirty="0">
                <a:solidFill>
                  <a:srgbClr val="000000"/>
                </a:solidFill>
                <a:ea typeface="宋体" pitchFamily="2" charset="-122"/>
              </a:rPr>
              <a:t> </a:t>
            </a:r>
            <a:r>
              <a:rPr lang="zh-CN" altLang="en-US" sz="2400" b="1" dirty="0">
                <a:solidFill>
                  <a:srgbClr val="000000"/>
                </a:solidFill>
                <a:ea typeface="宋体" pitchFamily="2" charset="-122"/>
              </a:rPr>
              <a:t>无噪声信道：奈奎斯特带宽</a:t>
            </a:r>
            <a:endParaRPr lang="en-US" altLang="zh-CN" sz="2400" b="1" dirty="0">
              <a:solidFill>
                <a:srgbClr val="000000"/>
              </a:solidFill>
              <a:ea typeface="宋体" pitchFamily="2" charset="-122"/>
            </a:endParaRPr>
          </a:p>
          <a:p>
            <a:pPr marL="1076325" lvl="1" indent="-363538" algn="l" eaLnBrk="0" hangingPunct="0">
              <a:lnSpc>
                <a:spcPct val="120000"/>
              </a:lnSpc>
              <a:spcBef>
                <a:spcPts val="600"/>
              </a:spcBef>
              <a:buFont typeface="Arial" panose="020B0604020202020204" pitchFamily="34" charset="0"/>
              <a:buChar char="•"/>
            </a:pPr>
            <a:r>
              <a:rPr lang="en-US" altLang="zh-CN" sz="2000" b="1" dirty="0" err="1">
                <a:solidFill>
                  <a:srgbClr val="000000"/>
                </a:solidFill>
                <a:ea typeface="宋体" pitchFamily="2" charset="-122"/>
              </a:rPr>
              <a:t>Nyquist’s</a:t>
            </a:r>
            <a:r>
              <a:rPr lang="en-US" altLang="zh-CN" sz="2000" b="1" dirty="0">
                <a:solidFill>
                  <a:srgbClr val="000000"/>
                </a:solidFill>
                <a:ea typeface="宋体" pitchFamily="2" charset="-122"/>
              </a:rPr>
              <a:t> theorem</a:t>
            </a:r>
            <a:r>
              <a:rPr lang="en-US" altLang="zh-CN" sz="2000" dirty="0">
                <a:solidFill>
                  <a:srgbClr val="000000"/>
                </a:solidFill>
                <a:ea typeface="宋体" pitchFamily="2" charset="-122"/>
              </a:rPr>
              <a:t>:    </a:t>
            </a:r>
            <a:r>
              <a:rPr lang="zh-CN" altLang="en-US" sz="2000" dirty="0">
                <a:solidFill>
                  <a:srgbClr val="000000"/>
                </a:solidFill>
                <a:ea typeface="宋体" pitchFamily="2" charset="-122"/>
              </a:rPr>
              <a:t>最大数据速率</a:t>
            </a:r>
            <a:r>
              <a:rPr lang="en-US" altLang="zh-CN" sz="2000" dirty="0">
                <a:solidFill>
                  <a:srgbClr val="000000"/>
                </a:solidFill>
                <a:ea typeface="宋体" pitchFamily="2" charset="-122"/>
              </a:rPr>
              <a:t> = 2H log</a:t>
            </a:r>
            <a:r>
              <a:rPr lang="en-US" altLang="zh-CN" sz="2000" baseline="-25000" dirty="0">
                <a:solidFill>
                  <a:srgbClr val="000000"/>
                </a:solidFill>
                <a:ea typeface="宋体" pitchFamily="2" charset="-122"/>
              </a:rPr>
              <a:t>2</a:t>
            </a:r>
            <a:r>
              <a:rPr lang="en-US" altLang="zh-CN" sz="2000" dirty="0">
                <a:solidFill>
                  <a:srgbClr val="000000"/>
                </a:solidFill>
                <a:ea typeface="宋体" pitchFamily="2" charset="-122"/>
              </a:rPr>
              <a:t> V  bps</a:t>
            </a:r>
          </a:p>
          <a:p>
            <a:pPr marL="1169987" lvl="2" algn="l" eaLnBrk="0" hangingPunct="0">
              <a:lnSpc>
                <a:spcPct val="120000"/>
              </a:lnSpc>
              <a:spcBef>
                <a:spcPts val="600"/>
              </a:spcBef>
            </a:pPr>
            <a:r>
              <a:rPr lang="zh-CN" altLang="en-US" dirty="0">
                <a:solidFill>
                  <a:srgbClr val="000000"/>
                </a:solidFill>
                <a:ea typeface="宋体" pitchFamily="2" charset="-122"/>
              </a:rPr>
              <a:t>（其中，</a:t>
            </a:r>
            <a:r>
              <a:rPr lang="en-US" altLang="zh-CN" dirty="0">
                <a:solidFill>
                  <a:srgbClr val="000000"/>
                </a:solidFill>
                <a:ea typeface="宋体" pitchFamily="2" charset="-122"/>
              </a:rPr>
              <a:t>H </a:t>
            </a:r>
            <a:r>
              <a:rPr lang="zh-CN" altLang="en-US" dirty="0">
                <a:solidFill>
                  <a:srgbClr val="000000"/>
                </a:solidFill>
                <a:ea typeface="宋体" pitchFamily="2" charset="-122"/>
              </a:rPr>
              <a:t>为信号带宽，</a:t>
            </a:r>
            <a:r>
              <a:rPr lang="en-US" altLang="zh-CN" dirty="0">
                <a:solidFill>
                  <a:srgbClr val="000000"/>
                </a:solidFill>
                <a:ea typeface="宋体" pitchFamily="2" charset="-122"/>
              </a:rPr>
              <a:t>V</a:t>
            </a:r>
            <a:r>
              <a:rPr lang="zh-CN" altLang="en-US" dirty="0">
                <a:solidFill>
                  <a:srgbClr val="000000"/>
                </a:solidFill>
                <a:ea typeface="宋体" pitchFamily="2" charset="-122"/>
              </a:rPr>
              <a:t>为信号等级数）</a:t>
            </a:r>
            <a:endParaRPr lang="en-US" altLang="zh-CN" dirty="0">
              <a:solidFill>
                <a:srgbClr val="000000"/>
              </a:solidFill>
              <a:ea typeface="宋体" pitchFamily="2" charset="-122"/>
            </a:endParaRPr>
          </a:p>
          <a:p>
            <a:pPr marL="1076325" lvl="1" indent="-363538" algn="l" eaLnBrk="0" hangingPunct="0">
              <a:lnSpc>
                <a:spcPct val="120000"/>
              </a:lnSpc>
              <a:spcBef>
                <a:spcPts val="600"/>
              </a:spcBef>
              <a:buFont typeface="Arial" panose="020B0604020202020204" pitchFamily="34" charset="0"/>
              <a:buChar char="•"/>
            </a:pPr>
            <a:r>
              <a:rPr lang="zh-CN" altLang="en-US" sz="2000" dirty="0">
                <a:solidFill>
                  <a:srgbClr val="000000"/>
                </a:solidFill>
                <a:ea typeface="宋体" pitchFamily="2" charset="-122"/>
              </a:rPr>
              <a:t>无噪声情况下，数据率的限制仅仅来自于信号的带宽。</a:t>
            </a:r>
            <a:endParaRPr lang="en-US" altLang="zh-CN" sz="2000" dirty="0">
              <a:solidFill>
                <a:srgbClr val="000000"/>
              </a:solidFill>
              <a:ea typeface="宋体" pitchFamily="2" charset="-122"/>
            </a:endParaRPr>
          </a:p>
          <a:p>
            <a:pPr marL="1076325" lvl="1" indent="-363538" algn="l" eaLnBrk="0" hangingPunct="0">
              <a:lnSpc>
                <a:spcPct val="120000"/>
              </a:lnSpc>
              <a:spcBef>
                <a:spcPts val="600"/>
              </a:spcBef>
              <a:buFont typeface="Arial" panose="020B0604020202020204" pitchFamily="34" charset="0"/>
              <a:buChar char="•"/>
            </a:pPr>
            <a:r>
              <a:rPr lang="zh-CN" altLang="en-US" sz="2000" dirty="0">
                <a:solidFill>
                  <a:srgbClr val="000000"/>
                </a:solidFill>
                <a:ea typeface="宋体" pitchFamily="2" charset="-122"/>
              </a:rPr>
              <a:t>奈奎斯特带宽： 如果带宽为 </a:t>
            </a:r>
            <a:r>
              <a:rPr lang="en-US" altLang="zh-CN" sz="2000" dirty="0">
                <a:solidFill>
                  <a:srgbClr val="000000"/>
                </a:solidFill>
                <a:ea typeface="宋体" pitchFamily="2" charset="-122"/>
              </a:rPr>
              <a:t>H</a:t>
            </a:r>
            <a:r>
              <a:rPr lang="zh-CN" altLang="en-US" sz="2000" dirty="0">
                <a:solidFill>
                  <a:srgbClr val="000000"/>
                </a:solidFill>
                <a:ea typeface="宋体" pitchFamily="2" charset="-122"/>
              </a:rPr>
              <a:t>，则可被传输的最大信号速率为</a:t>
            </a:r>
            <a:r>
              <a:rPr lang="en-US" altLang="zh-CN" sz="2000" dirty="0">
                <a:solidFill>
                  <a:srgbClr val="000000"/>
                </a:solidFill>
                <a:ea typeface="宋体" pitchFamily="2" charset="-122"/>
              </a:rPr>
              <a:t>2H</a:t>
            </a:r>
            <a:r>
              <a:rPr lang="zh-CN" altLang="en-US" sz="2000" dirty="0">
                <a:solidFill>
                  <a:srgbClr val="000000"/>
                </a:solidFill>
                <a:ea typeface="宋体" pitchFamily="2" charset="-122"/>
              </a:rPr>
              <a:t>（对于两级信号）。</a:t>
            </a:r>
            <a:endParaRPr lang="en-US" altLang="zh-CN" sz="2000" dirty="0">
              <a:solidFill>
                <a:srgbClr val="000000"/>
              </a:solidFill>
              <a:ea typeface="宋体" pitchFamily="2" charset="-122"/>
            </a:endParaRPr>
          </a:p>
        </p:txBody>
      </p:sp>
      <p:sp>
        <p:nvSpPr>
          <p:cNvPr id="4" name="Text Box 4"/>
          <p:cNvSpPr txBox="1">
            <a:spLocks noChangeArrowheads="1"/>
          </p:cNvSpPr>
          <p:nvPr/>
        </p:nvSpPr>
        <p:spPr bwMode="auto">
          <a:xfrm>
            <a:off x="76034" y="3605999"/>
            <a:ext cx="8705433" cy="309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614363" lvl="1" indent="-342900" algn="l" eaLnBrk="0" hangingPunct="0">
              <a:lnSpc>
                <a:spcPct val="120000"/>
              </a:lnSpc>
              <a:spcBef>
                <a:spcPts val="1800"/>
              </a:spcBef>
              <a:buFont typeface="Wingdings" panose="05000000000000000000" pitchFamily="2" charset="2"/>
              <a:buChar char="n"/>
            </a:pPr>
            <a:r>
              <a:rPr lang="zh-CN" altLang="en-US" sz="2400" b="1" dirty="0">
                <a:solidFill>
                  <a:srgbClr val="000000"/>
                </a:solidFill>
                <a:ea typeface="宋体" pitchFamily="2" charset="-122"/>
              </a:rPr>
              <a:t>有噪声信道：香农容量</a:t>
            </a:r>
            <a:endParaRPr lang="en-US" altLang="zh-CN" sz="2400" b="1" dirty="0">
              <a:solidFill>
                <a:srgbClr val="000000"/>
              </a:solidFill>
              <a:ea typeface="宋体" pitchFamily="2" charset="-122"/>
            </a:endParaRPr>
          </a:p>
          <a:p>
            <a:pPr marL="1076325" lvl="1" indent="-363538" algn="l" eaLnBrk="0" hangingPunct="0">
              <a:lnSpc>
                <a:spcPct val="120000"/>
              </a:lnSpc>
              <a:spcBef>
                <a:spcPts val="600"/>
              </a:spcBef>
              <a:buFont typeface="Arial" panose="020B0604020202020204" pitchFamily="34" charset="0"/>
              <a:buChar char="•"/>
            </a:pPr>
            <a:r>
              <a:rPr lang="en-US" altLang="zh-CN" sz="2000" b="1" dirty="0">
                <a:solidFill>
                  <a:srgbClr val="000000"/>
                </a:solidFill>
                <a:ea typeface="宋体" pitchFamily="2" charset="-122"/>
              </a:rPr>
              <a:t>Shannon’s theorem:   </a:t>
            </a:r>
            <a:r>
              <a:rPr lang="zh-CN" altLang="en-US" sz="2000" dirty="0">
                <a:solidFill>
                  <a:srgbClr val="000000"/>
                </a:solidFill>
                <a:ea typeface="宋体" pitchFamily="2" charset="-122"/>
              </a:rPr>
              <a:t>最大数据速率</a:t>
            </a:r>
            <a:r>
              <a:rPr lang="en-US" altLang="zh-CN" sz="2000" dirty="0">
                <a:solidFill>
                  <a:srgbClr val="000000"/>
                </a:solidFill>
                <a:ea typeface="宋体" pitchFamily="2" charset="-122"/>
              </a:rPr>
              <a:t> C = H log</a:t>
            </a:r>
            <a:r>
              <a:rPr lang="en-US" altLang="zh-CN" sz="2000" baseline="-25000" dirty="0">
                <a:solidFill>
                  <a:srgbClr val="000000"/>
                </a:solidFill>
                <a:ea typeface="宋体" pitchFamily="2" charset="-122"/>
              </a:rPr>
              <a:t>2</a:t>
            </a:r>
            <a:r>
              <a:rPr lang="en-US" altLang="zh-CN" sz="2000" dirty="0">
                <a:solidFill>
                  <a:srgbClr val="000000"/>
                </a:solidFill>
                <a:ea typeface="宋体" pitchFamily="2" charset="-122"/>
              </a:rPr>
              <a:t> (1+S/N)  bps</a:t>
            </a:r>
          </a:p>
          <a:p>
            <a:pPr marL="712787" lvl="1" algn="l" eaLnBrk="0" hangingPunct="0">
              <a:lnSpc>
                <a:spcPct val="120000"/>
              </a:lnSpc>
              <a:spcBef>
                <a:spcPts val="600"/>
              </a:spcBef>
            </a:pPr>
            <a:r>
              <a:rPr lang="en-US" altLang="zh-CN" sz="2000" dirty="0">
                <a:solidFill>
                  <a:srgbClr val="000000"/>
                </a:solidFill>
                <a:ea typeface="宋体" pitchFamily="2" charset="-122"/>
              </a:rPr>
              <a:t>	     </a:t>
            </a:r>
            <a:r>
              <a:rPr lang="zh-CN" altLang="en-US" sz="2000" dirty="0">
                <a:solidFill>
                  <a:srgbClr val="000000"/>
                </a:solidFill>
                <a:ea typeface="宋体" pitchFamily="2" charset="-122"/>
              </a:rPr>
              <a:t>其中，信噪比 </a:t>
            </a:r>
            <a:r>
              <a:rPr lang="en-US" altLang="zh-CN" sz="2000" dirty="0">
                <a:solidFill>
                  <a:srgbClr val="000000"/>
                </a:solidFill>
                <a:ea typeface="宋体" pitchFamily="2" charset="-122"/>
              </a:rPr>
              <a:t>S/N </a:t>
            </a:r>
            <a:r>
              <a:rPr lang="zh-CN" altLang="en-US" sz="2000" dirty="0">
                <a:solidFill>
                  <a:srgbClr val="000000"/>
                </a:solidFill>
                <a:ea typeface="宋体" pitchFamily="2" charset="-122"/>
              </a:rPr>
              <a:t>为信号功率</a:t>
            </a:r>
            <a:r>
              <a:rPr lang="en-US" altLang="zh-CN" sz="2000" dirty="0">
                <a:solidFill>
                  <a:srgbClr val="000000"/>
                </a:solidFill>
                <a:ea typeface="宋体" pitchFamily="2" charset="-122"/>
              </a:rPr>
              <a:t>S</a:t>
            </a:r>
            <a:r>
              <a:rPr lang="zh-CN" altLang="en-US" sz="2000" dirty="0">
                <a:solidFill>
                  <a:srgbClr val="000000"/>
                </a:solidFill>
                <a:ea typeface="宋体" pitchFamily="2" charset="-122"/>
              </a:rPr>
              <a:t>和输出白噪声功率</a:t>
            </a:r>
            <a:r>
              <a:rPr lang="en-US" altLang="zh-CN" sz="2000" dirty="0">
                <a:solidFill>
                  <a:srgbClr val="000000"/>
                </a:solidFill>
                <a:ea typeface="宋体" pitchFamily="2" charset="-122"/>
              </a:rPr>
              <a:t>N</a:t>
            </a:r>
            <a:r>
              <a:rPr lang="zh-CN" altLang="en-US" sz="2000" dirty="0">
                <a:solidFill>
                  <a:srgbClr val="000000"/>
                </a:solidFill>
                <a:ea typeface="宋体" pitchFamily="2" charset="-122"/>
              </a:rPr>
              <a:t>的比值</a:t>
            </a:r>
            <a:endParaRPr lang="en-US" altLang="zh-CN" sz="2000" dirty="0">
              <a:solidFill>
                <a:srgbClr val="000000"/>
              </a:solidFill>
              <a:ea typeface="宋体" pitchFamily="2" charset="-122"/>
            </a:endParaRPr>
          </a:p>
          <a:p>
            <a:pPr marL="1076325" lvl="1" indent="-363538" algn="l" eaLnBrk="0" hangingPunct="0">
              <a:lnSpc>
                <a:spcPct val="120000"/>
              </a:lnSpc>
              <a:spcBef>
                <a:spcPts val="600"/>
              </a:spcBef>
              <a:buFont typeface="Arial" panose="020B0604020202020204" pitchFamily="34" charset="0"/>
              <a:buChar char="•"/>
            </a:pPr>
            <a:r>
              <a:rPr lang="en-US" altLang="zh-CN" sz="2000" dirty="0">
                <a:solidFill>
                  <a:srgbClr val="000000"/>
                </a:solidFill>
                <a:ea typeface="宋体" pitchFamily="2" charset="-122"/>
              </a:rPr>
              <a:t>C = H log</a:t>
            </a:r>
            <a:r>
              <a:rPr lang="en-US" altLang="zh-CN" sz="2000" baseline="-25000" dirty="0">
                <a:solidFill>
                  <a:srgbClr val="000000"/>
                </a:solidFill>
                <a:ea typeface="宋体" pitchFamily="2" charset="-122"/>
              </a:rPr>
              <a:t>2</a:t>
            </a:r>
            <a:r>
              <a:rPr lang="en-US" altLang="zh-CN" sz="2000" dirty="0">
                <a:solidFill>
                  <a:srgbClr val="000000"/>
                </a:solidFill>
                <a:ea typeface="宋体" pitchFamily="2" charset="-122"/>
              </a:rPr>
              <a:t> (1 + S/(n</a:t>
            </a:r>
            <a:r>
              <a:rPr lang="en-US" altLang="zh-CN" sz="2000" baseline="-25000" dirty="0">
                <a:solidFill>
                  <a:srgbClr val="000000"/>
                </a:solidFill>
                <a:ea typeface="宋体" pitchFamily="2" charset="-122"/>
              </a:rPr>
              <a:t>0</a:t>
            </a:r>
            <a:r>
              <a:rPr lang="en-US" altLang="zh-CN" sz="2000" dirty="0">
                <a:solidFill>
                  <a:srgbClr val="000000"/>
                </a:solidFill>
                <a:ea typeface="宋体" pitchFamily="2" charset="-122"/>
              </a:rPr>
              <a:t>H) )  bps</a:t>
            </a:r>
          </a:p>
          <a:p>
            <a:pPr marL="712787" lvl="1" algn="l" eaLnBrk="0" hangingPunct="0">
              <a:lnSpc>
                <a:spcPct val="120000"/>
              </a:lnSpc>
              <a:spcBef>
                <a:spcPts val="600"/>
              </a:spcBef>
            </a:pPr>
            <a:r>
              <a:rPr lang="en-US" altLang="zh-CN" sz="2000" dirty="0">
                <a:solidFill>
                  <a:srgbClr val="000000"/>
                </a:solidFill>
                <a:ea typeface="宋体" pitchFamily="2" charset="-122"/>
              </a:rPr>
              <a:t>        </a:t>
            </a:r>
            <a:r>
              <a:rPr lang="zh-CN" altLang="en-US" sz="2000" dirty="0">
                <a:solidFill>
                  <a:srgbClr val="000000"/>
                </a:solidFill>
                <a:ea typeface="宋体" pitchFamily="2" charset="-122"/>
              </a:rPr>
              <a:t>其中，</a:t>
            </a:r>
            <a:r>
              <a:rPr lang="en-US" altLang="zh-CN" sz="2000" dirty="0">
                <a:solidFill>
                  <a:srgbClr val="000000"/>
                </a:solidFill>
                <a:ea typeface="宋体" pitchFamily="2" charset="-122"/>
              </a:rPr>
              <a:t>n</a:t>
            </a:r>
            <a:r>
              <a:rPr lang="en-US" altLang="zh-CN" sz="2000" baseline="-25000" dirty="0">
                <a:solidFill>
                  <a:srgbClr val="000000"/>
                </a:solidFill>
                <a:ea typeface="宋体" pitchFamily="2" charset="-122"/>
              </a:rPr>
              <a:t>0 </a:t>
            </a:r>
            <a:r>
              <a:rPr lang="zh-CN" altLang="en-US" sz="2000" dirty="0">
                <a:solidFill>
                  <a:srgbClr val="000000"/>
                </a:solidFill>
                <a:ea typeface="宋体" pitchFamily="2" charset="-122"/>
              </a:rPr>
              <a:t>为噪声的功率谱密度</a:t>
            </a:r>
            <a:endParaRPr lang="en-US" altLang="zh-CN" sz="2000" dirty="0">
              <a:solidFill>
                <a:srgbClr val="000000"/>
              </a:solidFill>
              <a:ea typeface="宋体" pitchFamily="2" charset="-122"/>
            </a:endParaRPr>
          </a:p>
          <a:p>
            <a:pPr marL="1076325" lvl="1" indent="-363538" algn="l" eaLnBrk="0" hangingPunct="0">
              <a:lnSpc>
                <a:spcPct val="120000"/>
              </a:lnSpc>
              <a:spcBef>
                <a:spcPts val="600"/>
              </a:spcBef>
              <a:buFont typeface="Arial" panose="020B0604020202020204" pitchFamily="34" charset="0"/>
              <a:buChar char="•"/>
            </a:pPr>
            <a:r>
              <a:rPr lang="zh-CN" altLang="en-US" sz="2000" dirty="0">
                <a:solidFill>
                  <a:srgbClr val="000000"/>
                </a:solidFill>
                <a:ea typeface="宋体" pitchFamily="2" charset="-122"/>
              </a:rPr>
              <a:t>可见，增大带宽</a:t>
            </a:r>
            <a:r>
              <a:rPr lang="en-US" altLang="zh-CN" sz="2000" dirty="0">
                <a:solidFill>
                  <a:srgbClr val="000000"/>
                </a:solidFill>
                <a:ea typeface="宋体" pitchFamily="2" charset="-122"/>
              </a:rPr>
              <a:t>H</a:t>
            </a:r>
            <a:r>
              <a:rPr lang="zh-CN" altLang="en-US" sz="2000" dirty="0">
                <a:solidFill>
                  <a:srgbClr val="000000"/>
                </a:solidFill>
                <a:ea typeface="宋体" pitchFamily="2" charset="-122"/>
              </a:rPr>
              <a:t>不一定就能使</a:t>
            </a:r>
            <a:r>
              <a:rPr lang="en-US" altLang="zh-CN" sz="2000" dirty="0">
                <a:solidFill>
                  <a:srgbClr val="000000"/>
                </a:solidFill>
                <a:ea typeface="宋体" pitchFamily="2" charset="-122"/>
              </a:rPr>
              <a:t>C</a:t>
            </a:r>
            <a:r>
              <a:rPr lang="zh-CN" altLang="en-US" sz="2000" dirty="0">
                <a:solidFill>
                  <a:srgbClr val="000000"/>
                </a:solidFill>
                <a:ea typeface="宋体" pitchFamily="2" charset="-122"/>
              </a:rPr>
              <a:t>不断增大。当</a:t>
            </a:r>
            <a:r>
              <a:rPr lang="en-US" altLang="zh-CN" sz="2000" dirty="0">
                <a:solidFill>
                  <a:srgbClr val="000000"/>
                </a:solidFill>
                <a:ea typeface="宋体" pitchFamily="2" charset="-122"/>
              </a:rPr>
              <a:t>H</a:t>
            </a:r>
            <a:r>
              <a:rPr lang="zh-CN" altLang="en-US" sz="2000" dirty="0">
                <a:solidFill>
                  <a:srgbClr val="000000"/>
                </a:solidFill>
                <a:ea typeface="宋体" pitchFamily="2" charset="-122"/>
              </a:rPr>
              <a:t>趋向于无穷大时，</a:t>
            </a:r>
            <a:r>
              <a:rPr lang="en-US" altLang="zh-CN" sz="2000" dirty="0">
                <a:solidFill>
                  <a:srgbClr val="000000"/>
                </a:solidFill>
                <a:ea typeface="宋体" pitchFamily="2" charset="-122"/>
              </a:rPr>
              <a:t>C</a:t>
            </a:r>
            <a:r>
              <a:rPr lang="zh-CN" altLang="en-US" sz="2000" dirty="0">
                <a:solidFill>
                  <a:srgbClr val="000000"/>
                </a:solidFill>
                <a:ea typeface="宋体" pitchFamily="2" charset="-122"/>
              </a:rPr>
              <a:t>是一个给定的有限值 </a:t>
            </a:r>
            <a:r>
              <a:rPr lang="en-US" altLang="zh-CN" sz="2000" dirty="0">
                <a:solidFill>
                  <a:srgbClr val="000000"/>
                </a:solidFill>
                <a:ea typeface="宋体" pitchFamily="2" charset="-122"/>
              </a:rPr>
              <a:t>≈ 1.44 S/n</a:t>
            </a:r>
            <a:r>
              <a:rPr lang="en-US" altLang="zh-CN" sz="2000" baseline="-25000" dirty="0">
                <a:solidFill>
                  <a:srgbClr val="000000"/>
                </a:solidFill>
                <a:ea typeface="宋体" pitchFamily="2" charset="-122"/>
              </a:rPr>
              <a:t>0 </a:t>
            </a:r>
            <a:endParaRPr lang="en-US" altLang="zh-CN" sz="2000" dirty="0">
              <a:solidFill>
                <a:srgbClr val="000000"/>
              </a:solidFill>
              <a:ea typeface="宋体" pitchFamily="2" charset="-122"/>
            </a:endParaRPr>
          </a:p>
        </p:txBody>
      </p:sp>
    </p:spTree>
    <p:extLst>
      <p:ext uri="{BB962C8B-B14F-4D97-AF65-F5344CB8AC3E}">
        <p14:creationId xmlns:p14="http://schemas.microsoft.com/office/powerpoint/2010/main" val="338150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573039" y="133525"/>
            <a:ext cx="7711425" cy="634041"/>
          </a:xfrm>
        </p:spPr>
        <p:txBody>
          <a:bodyPr/>
          <a:lstStyle/>
          <a:p>
            <a:r>
              <a:rPr lang="zh-CN" altLang="en-US" sz="3200" b="1" dirty="0">
                <a:solidFill>
                  <a:schemeClr val="tx1"/>
                </a:solidFill>
                <a:ea typeface="宋体" pitchFamily="2" charset="-122"/>
              </a:rPr>
              <a:t>信道的最大数据传输率</a:t>
            </a:r>
          </a:p>
        </p:txBody>
      </p:sp>
      <p:sp>
        <p:nvSpPr>
          <p:cNvPr id="75780" name="Text Box 4"/>
          <p:cNvSpPr txBox="1">
            <a:spLocks noChangeArrowheads="1"/>
          </p:cNvSpPr>
          <p:nvPr/>
        </p:nvSpPr>
        <p:spPr bwMode="auto">
          <a:xfrm>
            <a:off x="573038" y="1368209"/>
            <a:ext cx="8223489"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57163" indent="-342900" algn="l" eaLnBrk="0" hangingPunct="0">
              <a:spcBef>
                <a:spcPts val="1800"/>
              </a:spcBef>
              <a:buClr>
                <a:srgbClr val="000000"/>
              </a:buClr>
              <a:buFont typeface="Wingdings" panose="05000000000000000000" pitchFamily="2" charset="2"/>
              <a:buChar char="n"/>
            </a:pPr>
            <a:r>
              <a:rPr lang="en-US" altLang="zh-CN" sz="2400" dirty="0">
                <a:solidFill>
                  <a:srgbClr val="000000"/>
                </a:solidFill>
                <a:ea typeface="宋体" pitchFamily="2" charset="-122"/>
              </a:rPr>
              <a:t>Example:</a:t>
            </a:r>
          </a:p>
          <a:p>
            <a:pPr indent="271463" algn="l" eaLnBrk="0" hangingPunct="0">
              <a:spcBef>
                <a:spcPts val="1800"/>
              </a:spcBef>
            </a:pPr>
            <a:r>
              <a:rPr lang="en-US" altLang="zh-CN" sz="2000" dirty="0">
                <a:solidFill>
                  <a:srgbClr val="000000"/>
                </a:solidFill>
                <a:ea typeface="宋体" pitchFamily="2" charset="-122"/>
              </a:rPr>
              <a:t>(1) if H = 3k Hz, S/N = 1000, maximum data rate ≈ 10H = 30kbps 	(Shannon)</a:t>
            </a:r>
          </a:p>
          <a:p>
            <a:pPr indent="271463" algn="l" eaLnBrk="0" hangingPunct="0">
              <a:spcBef>
                <a:spcPts val="1800"/>
              </a:spcBef>
            </a:pPr>
            <a:r>
              <a:rPr lang="en-US" altLang="zh-CN" sz="2000" dirty="0">
                <a:solidFill>
                  <a:srgbClr val="000000"/>
                </a:solidFill>
                <a:ea typeface="宋体" pitchFamily="2" charset="-122"/>
              </a:rPr>
              <a:t>(2) data rate for voice call over a telephone cable is 64kbps (</a:t>
            </a:r>
            <a:r>
              <a:rPr lang="en-US" altLang="zh-CN" sz="2000" dirty="0" err="1">
                <a:solidFill>
                  <a:srgbClr val="000000"/>
                </a:solidFill>
                <a:ea typeface="宋体" pitchFamily="2" charset="-122"/>
              </a:rPr>
              <a:t>Nyquist</a:t>
            </a:r>
            <a:r>
              <a:rPr lang="en-US" altLang="zh-CN" sz="2000" dirty="0">
                <a:solidFill>
                  <a:srgbClr val="000000"/>
                </a:solidFill>
                <a:ea typeface="宋体" pitchFamily="2" charset="-122"/>
              </a:rPr>
              <a:t>)</a:t>
            </a:r>
          </a:p>
          <a:p>
            <a:pPr algn="l" eaLnBrk="0" hangingPunct="0">
              <a:spcBef>
                <a:spcPts val="1800"/>
              </a:spcBef>
            </a:pPr>
            <a:r>
              <a:rPr lang="en-US" altLang="zh-CN" sz="2000" dirty="0">
                <a:solidFill>
                  <a:srgbClr val="000000"/>
                </a:solidFill>
                <a:ea typeface="宋体" pitchFamily="2" charset="-122"/>
              </a:rPr>
              <a:t>	</a:t>
            </a:r>
            <a:r>
              <a:rPr lang="zh-CN" altLang="en-US" sz="2000" dirty="0">
                <a:solidFill>
                  <a:srgbClr val="000000"/>
                </a:solidFill>
                <a:ea typeface="宋体" pitchFamily="2" charset="-122"/>
              </a:rPr>
              <a:t>（线路带宽</a:t>
            </a:r>
            <a:r>
              <a:rPr lang="en-US" altLang="zh-CN" sz="2000" dirty="0">
                <a:solidFill>
                  <a:srgbClr val="000000"/>
                </a:solidFill>
                <a:ea typeface="宋体" pitchFamily="2" charset="-122"/>
              </a:rPr>
              <a:t>4kHz</a:t>
            </a:r>
            <a:r>
              <a:rPr lang="zh-CN" altLang="en-US" sz="2000" dirty="0">
                <a:solidFill>
                  <a:srgbClr val="000000"/>
                </a:solidFill>
                <a:ea typeface="宋体" pitchFamily="2" charset="-122"/>
              </a:rPr>
              <a:t>，话音采样后使用</a:t>
            </a:r>
            <a:r>
              <a:rPr lang="en-US" altLang="zh-CN" sz="2000" dirty="0">
                <a:solidFill>
                  <a:srgbClr val="000000"/>
                </a:solidFill>
                <a:ea typeface="宋体" pitchFamily="2" charset="-122"/>
              </a:rPr>
              <a:t>256</a:t>
            </a:r>
            <a:r>
              <a:rPr lang="zh-CN" altLang="en-US" sz="2000" dirty="0">
                <a:solidFill>
                  <a:srgbClr val="000000"/>
                </a:solidFill>
                <a:ea typeface="宋体" pitchFamily="2" charset="-122"/>
              </a:rPr>
              <a:t>级即</a:t>
            </a:r>
            <a:r>
              <a:rPr lang="en-US" altLang="zh-CN" sz="2000" dirty="0">
                <a:solidFill>
                  <a:srgbClr val="000000"/>
                </a:solidFill>
                <a:ea typeface="宋体" pitchFamily="2" charset="-122"/>
              </a:rPr>
              <a:t>8</a:t>
            </a:r>
            <a:r>
              <a:rPr lang="zh-CN" altLang="en-US" sz="2000" dirty="0">
                <a:solidFill>
                  <a:srgbClr val="000000"/>
                </a:solidFill>
                <a:ea typeface="宋体" pitchFamily="2" charset="-122"/>
              </a:rPr>
              <a:t>比特量化。）</a:t>
            </a:r>
            <a:endParaRPr lang="en-US" altLang="zh-CN" sz="2000" dirty="0">
              <a:solidFill>
                <a:srgbClr val="000000"/>
              </a:solidFill>
              <a:ea typeface="宋体" pitchFamily="2" charset="-122"/>
            </a:endParaRPr>
          </a:p>
          <a:p>
            <a:pPr indent="271463" algn="l" eaLnBrk="0" hangingPunct="0">
              <a:spcBef>
                <a:spcPts val="1800"/>
              </a:spcBef>
            </a:pPr>
            <a:r>
              <a:rPr lang="en-US" altLang="zh-CN" sz="2000" dirty="0">
                <a:solidFill>
                  <a:srgbClr val="000000"/>
                </a:solidFill>
                <a:ea typeface="宋体" pitchFamily="2" charset="-122"/>
              </a:rPr>
              <a:t>(3) 56-kbps modem (</a:t>
            </a:r>
            <a:r>
              <a:rPr lang="en-US" altLang="zh-CN" sz="2000" dirty="0" err="1">
                <a:solidFill>
                  <a:srgbClr val="000000"/>
                </a:solidFill>
                <a:ea typeface="宋体" pitchFamily="2" charset="-122"/>
              </a:rPr>
              <a:t>Nyquist</a:t>
            </a:r>
            <a:r>
              <a:rPr lang="en-US" altLang="zh-CN" sz="2000" dirty="0">
                <a:solidFill>
                  <a:srgbClr val="000000"/>
                </a:solidFill>
                <a:ea typeface="宋体" pitchFamily="2" charset="-122"/>
              </a:rPr>
              <a:t>)</a:t>
            </a:r>
            <a:endParaRPr lang="zh-CN" altLang="en-US" sz="2800" dirty="0">
              <a:solidFill>
                <a:srgbClr val="000000"/>
              </a:solidFill>
              <a:ea typeface="宋体" pitchFamily="2" charset="-122"/>
            </a:endParaRPr>
          </a:p>
        </p:txBody>
      </p:sp>
      <p:pic>
        <p:nvPicPr>
          <p:cNvPr id="75782"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49593" y="4472356"/>
            <a:ext cx="3712463" cy="21930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237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063" y="754716"/>
            <a:ext cx="7615238"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2"/>
          <p:cNvSpPr>
            <a:spLocks noGrp="1" noChangeArrowheads="1"/>
          </p:cNvSpPr>
          <p:nvPr>
            <p:ph type="title"/>
          </p:nvPr>
        </p:nvSpPr>
        <p:spPr>
          <a:xfrm>
            <a:off x="19050" y="0"/>
            <a:ext cx="8915400" cy="895350"/>
          </a:xfrm>
        </p:spPr>
        <p:txBody>
          <a:bodyPr/>
          <a:lstStyle/>
          <a:p>
            <a:r>
              <a:rPr kumimoji="1" lang="zh-CN" altLang="en-US" sz="3200" b="1" dirty="0">
                <a:solidFill>
                  <a:schemeClr val="tx1"/>
                </a:solidFill>
                <a:latin typeface="宋体" panose="02010600030101010101" pitchFamily="2" charset="-122"/>
                <a:ea typeface="宋体" panose="02010600030101010101" pitchFamily="2" charset="-122"/>
              </a:rPr>
              <a:t>模拟信号</a:t>
            </a:r>
            <a:r>
              <a:rPr kumimoji="1" lang="en-US" altLang="zh-CN" sz="3200" b="1" dirty="0">
                <a:solidFill>
                  <a:schemeClr val="tx1"/>
                </a:solidFill>
                <a:latin typeface="宋体" panose="02010600030101010101" pitchFamily="2" charset="-122"/>
                <a:ea typeface="宋体" panose="02010600030101010101" pitchFamily="2" charset="-122"/>
                <a:sym typeface="Wingdings" panose="05000000000000000000" pitchFamily="2" charset="2"/>
              </a:rPr>
              <a:t> </a:t>
            </a:r>
            <a:r>
              <a:rPr kumimoji="1" lang="zh-CN" altLang="en-US" sz="3200" b="1" dirty="0">
                <a:solidFill>
                  <a:schemeClr val="tx1"/>
                </a:solidFill>
                <a:latin typeface="宋体" panose="02010600030101010101" pitchFamily="2" charset="-122"/>
                <a:ea typeface="宋体" panose="02010600030101010101" pitchFamily="2" charset="-122"/>
              </a:rPr>
              <a:t>数字信号：采样、量化和编码</a:t>
            </a:r>
            <a:endParaRPr lang="en-US" altLang="zh-CN" sz="3200" b="1" dirty="0">
              <a:solidFill>
                <a:schemeClr val="tx1"/>
              </a:solidFill>
              <a:latin typeface="宋体" panose="02010600030101010101" pitchFamily="2" charset="-122"/>
              <a:ea typeface="宋体" panose="02010600030101010101" pitchFamily="2" charset="-122"/>
            </a:endParaRPr>
          </a:p>
        </p:txBody>
      </p:sp>
      <p:sp>
        <p:nvSpPr>
          <p:cNvPr id="4" name="Rectangle 2"/>
          <p:cNvSpPr txBox="1">
            <a:spLocks noChangeArrowheads="1"/>
          </p:cNvSpPr>
          <p:nvPr/>
        </p:nvSpPr>
        <p:spPr bwMode="auto">
          <a:xfrm>
            <a:off x="368673" y="3080403"/>
            <a:ext cx="1255712"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a:spcBef>
                <a:spcPts val="600"/>
              </a:spcBef>
            </a:pPr>
            <a:r>
              <a:rPr lang="zh-CN" altLang="en-US" sz="1400" b="1" kern="0" dirty="0">
                <a:solidFill>
                  <a:schemeClr val="accent6">
                    <a:lumMod val="75000"/>
                  </a:schemeClr>
                </a:solidFill>
                <a:ea typeface="宋体" pitchFamily="2" charset="-122"/>
              </a:rPr>
              <a:t>时间离散</a:t>
            </a:r>
            <a:endParaRPr lang="en-US" altLang="zh-CN" sz="1400" b="1" kern="0" dirty="0">
              <a:solidFill>
                <a:schemeClr val="accent6">
                  <a:lumMod val="75000"/>
                </a:schemeClr>
              </a:solidFill>
              <a:ea typeface="宋体" pitchFamily="2" charset="-122"/>
            </a:endParaRPr>
          </a:p>
          <a:p>
            <a:pPr>
              <a:spcBef>
                <a:spcPts val="600"/>
              </a:spcBef>
            </a:pPr>
            <a:r>
              <a:rPr lang="zh-CN" altLang="en-US" sz="1400" b="1" kern="0" dirty="0">
                <a:solidFill>
                  <a:schemeClr val="accent6">
                    <a:lumMod val="75000"/>
                  </a:schemeClr>
                </a:solidFill>
                <a:ea typeface="宋体" pitchFamily="2" charset="-122"/>
              </a:rPr>
              <a:t>取值连续</a:t>
            </a:r>
            <a:endParaRPr lang="en-US" altLang="zh-CN" sz="1400" b="1" kern="0" dirty="0">
              <a:solidFill>
                <a:schemeClr val="accent6">
                  <a:lumMod val="75000"/>
                </a:schemeClr>
              </a:solidFill>
              <a:ea typeface="宋体" pitchFamily="2" charset="-122"/>
            </a:endParaRPr>
          </a:p>
        </p:txBody>
      </p:sp>
      <p:sp>
        <p:nvSpPr>
          <p:cNvPr id="5" name="Rectangle 2"/>
          <p:cNvSpPr txBox="1">
            <a:spLocks noChangeArrowheads="1"/>
          </p:cNvSpPr>
          <p:nvPr/>
        </p:nvSpPr>
        <p:spPr bwMode="auto">
          <a:xfrm>
            <a:off x="368673" y="4417031"/>
            <a:ext cx="1255712"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a:spcBef>
                <a:spcPts val="600"/>
              </a:spcBef>
            </a:pPr>
            <a:r>
              <a:rPr lang="zh-CN" altLang="en-US" sz="1400" b="1" kern="0" dirty="0">
                <a:solidFill>
                  <a:schemeClr val="accent6">
                    <a:lumMod val="75000"/>
                  </a:schemeClr>
                </a:solidFill>
                <a:ea typeface="宋体" pitchFamily="2" charset="-122"/>
              </a:rPr>
              <a:t>时间离散</a:t>
            </a:r>
            <a:endParaRPr lang="en-US" altLang="zh-CN" sz="1400" b="1" kern="0" dirty="0">
              <a:solidFill>
                <a:schemeClr val="accent6">
                  <a:lumMod val="75000"/>
                </a:schemeClr>
              </a:solidFill>
              <a:ea typeface="宋体" pitchFamily="2" charset="-122"/>
            </a:endParaRPr>
          </a:p>
          <a:p>
            <a:pPr>
              <a:spcBef>
                <a:spcPts val="600"/>
              </a:spcBef>
            </a:pPr>
            <a:r>
              <a:rPr lang="zh-CN" altLang="en-US" sz="1400" b="1" kern="0" dirty="0">
                <a:solidFill>
                  <a:schemeClr val="accent6">
                    <a:lumMod val="75000"/>
                  </a:schemeClr>
                </a:solidFill>
                <a:ea typeface="宋体" pitchFamily="2" charset="-122"/>
              </a:rPr>
              <a:t>取值离散</a:t>
            </a:r>
            <a:endParaRPr lang="en-US" altLang="zh-CN" sz="1400" b="1" kern="0" dirty="0">
              <a:solidFill>
                <a:schemeClr val="accent6">
                  <a:lumMod val="75000"/>
                </a:schemeClr>
              </a:solidFill>
              <a:ea typeface="宋体" pitchFamily="2" charset="-122"/>
            </a:endParaRPr>
          </a:p>
        </p:txBody>
      </p:sp>
      <p:sp>
        <p:nvSpPr>
          <p:cNvPr id="7" name="Rectangle 2"/>
          <p:cNvSpPr txBox="1">
            <a:spLocks noChangeArrowheads="1"/>
          </p:cNvSpPr>
          <p:nvPr/>
        </p:nvSpPr>
        <p:spPr bwMode="auto">
          <a:xfrm>
            <a:off x="3619638" y="4051906"/>
            <a:ext cx="3735903"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marL="285750" indent="-285750" algn="l">
              <a:spcBef>
                <a:spcPts val="600"/>
              </a:spcBef>
              <a:buSzPct val="75000"/>
              <a:buFont typeface="Wingdings" panose="05000000000000000000" pitchFamily="2" charset="2"/>
              <a:buChar char="l"/>
            </a:pPr>
            <a:r>
              <a:rPr lang="zh-CN" altLang="en-US" sz="1400" b="1" kern="0" dirty="0">
                <a:solidFill>
                  <a:schemeClr val="accent6">
                    <a:lumMod val="75000"/>
                  </a:schemeClr>
                </a:solidFill>
                <a:ea typeface="宋体" pitchFamily="2" charset="-122"/>
              </a:rPr>
              <a:t>均匀量化</a:t>
            </a:r>
            <a:endParaRPr lang="en-US" altLang="zh-CN" sz="1400" b="1" kern="0" dirty="0">
              <a:solidFill>
                <a:schemeClr val="accent6">
                  <a:lumMod val="75000"/>
                </a:schemeClr>
              </a:solidFill>
              <a:ea typeface="宋体" pitchFamily="2" charset="-122"/>
            </a:endParaRPr>
          </a:p>
          <a:p>
            <a:pPr marL="285750" indent="-285750" algn="l">
              <a:spcBef>
                <a:spcPts val="600"/>
              </a:spcBef>
              <a:buSzPct val="75000"/>
              <a:buFont typeface="Wingdings" panose="05000000000000000000" pitchFamily="2" charset="2"/>
              <a:buChar char="l"/>
            </a:pPr>
            <a:r>
              <a:rPr lang="zh-CN" altLang="en-US" sz="1400" b="1" kern="0" dirty="0">
                <a:solidFill>
                  <a:schemeClr val="accent6">
                    <a:lumMod val="75000"/>
                  </a:schemeClr>
                </a:solidFill>
                <a:ea typeface="宋体" pitchFamily="2" charset="-122"/>
              </a:rPr>
              <a:t>非均匀量化：对数式（</a:t>
            </a:r>
            <a:r>
              <a:rPr lang="en-US" altLang="zh-CN" sz="1400" b="1" kern="0" dirty="0">
                <a:solidFill>
                  <a:schemeClr val="accent6">
                    <a:lumMod val="75000"/>
                  </a:schemeClr>
                </a:solidFill>
                <a:ea typeface="宋体" pitchFamily="2" charset="-122"/>
              </a:rPr>
              <a:t>A</a:t>
            </a:r>
            <a:r>
              <a:rPr lang="zh-CN" altLang="en-US" sz="1400" b="1" kern="0" dirty="0">
                <a:solidFill>
                  <a:schemeClr val="accent6">
                    <a:lumMod val="75000"/>
                  </a:schemeClr>
                </a:solidFill>
                <a:ea typeface="宋体" pitchFamily="2" charset="-122"/>
              </a:rPr>
              <a:t>律、</a:t>
            </a:r>
            <a:r>
              <a:rPr lang="en-US" altLang="zh-CN" sz="1400" b="1" kern="0" dirty="0">
                <a:solidFill>
                  <a:schemeClr val="accent6">
                    <a:lumMod val="75000"/>
                  </a:schemeClr>
                </a:solidFill>
                <a:ea typeface="宋体" pitchFamily="2" charset="-122"/>
              </a:rPr>
              <a:t>u</a:t>
            </a:r>
            <a:r>
              <a:rPr lang="zh-CN" altLang="en-US" sz="1400" b="1" kern="0" dirty="0">
                <a:solidFill>
                  <a:schemeClr val="accent6">
                    <a:lumMod val="75000"/>
                  </a:schemeClr>
                </a:solidFill>
                <a:ea typeface="宋体" pitchFamily="2" charset="-122"/>
              </a:rPr>
              <a:t>律）压缩</a:t>
            </a:r>
            <a:endParaRPr lang="en-US" altLang="zh-CN" sz="1400" b="1" kern="0" dirty="0">
              <a:solidFill>
                <a:schemeClr val="accent6">
                  <a:lumMod val="75000"/>
                </a:schemeClr>
              </a:solidFill>
              <a:ea typeface="宋体" pitchFamily="2" charset="-122"/>
            </a:endParaRPr>
          </a:p>
        </p:txBody>
      </p:sp>
      <p:sp>
        <p:nvSpPr>
          <p:cNvPr id="8" name="Rectangle 2"/>
          <p:cNvSpPr txBox="1">
            <a:spLocks noChangeArrowheads="1"/>
          </p:cNvSpPr>
          <p:nvPr/>
        </p:nvSpPr>
        <p:spPr bwMode="auto">
          <a:xfrm>
            <a:off x="6801152" y="5867908"/>
            <a:ext cx="1512189"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marL="285750" indent="-285750" algn="l">
              <a:spcBef>
                <a:spcPts val="600"/>
              </a:spcBef>
              <a:buSzPct val="75000"/>
              <a:buFont typeface="Wingdings" panose="05000000000000000000" pitchFamily="2" charset="2"/>
              <a:buChar char="l"/>
            </a:pPr>
            <a:r>
              <a:rPr lang="en-US" altLang="zh-CN" sz="1400" b="1" kern="0" dirty="0">
                <a:solidFill>
                  <a:schemeClr val="accent6">
                    <a:lumMod val="75000"/>
                  </a:schemeClr>
                </a:solidFill>
                <a:ea typeface="宋体" pitchFamily="2" charset="-122"/>
              </a:rPr>
              <a:t>PCM</a:t>
            </a:r>
            <a:r>
              <a:rPr lang="zh-CN" altLang="en-US" sz="1400" b="1" kern="0" dirty="0">
                <a:solidFill>
                  <a:schemeClr val="accent6">
                    <a:lumMod val="75000"/>
                  </a:schemeClr>
                </a:solidFill>
                <a:ea typeface="宋体" pitchFamily="2" charset="-122"/>
              </a:rPr>
              <a:t>编码</a:t>
            </a:r>
            <a:endParaRPr lang="en-US" altLang="zh-CN" sz="1400" b="1" kern="0" dirty="0">
              <a:solidFill>
                <a:schemeClr val="accent6">
                  <a:lumMod val="75000"/>
                </a:schemeClr>
              </a:solidFill>
              <a:ea typeface="宋体" pitchFamily="2" charset="-122"/>
            </a:endParaRPr>
          </a:p>
          <a:p>
            <a:pPr marL="285750" indent="-285750" algn="l">
              <a:spcBef>
                <a:spcPts val="600"/>
              </a:spcBef>
              <a:buSzPct val="75000"/>
              <a:buFont typeface="Wingdings" panose="05000000000000000000" pitchFamily="2" charset="2"/>
              <a:buChar char="l"/>
            </a:pPr>
            <a:r>
              <a:rPr lang="en-US" altLang="zh-CN" sz="1400" b="1" kern="0" dirty="0">
                <a:solidFill>
                  <a:schemeClr val="accent6">
                    <a:lumMod val="75000"/>
                  </a:schemeClr>
                </a:solidFill>
                <a:ea typeface="宋体" pitchFamily="2" charset="-122"/>
              </a:rPr>
              <a:t>DPCM</a:t>
            </a:r>
            <a:r>
              <a:rPr lang="zh-CN" altLang="en-US" sz="1400" b="1" kern="0" dirty="0">
                <a:solidFill>
                  <a:schemeClr val="accent6">
                    <a:lumMod val="75000"/>
                  </a:schemeClr>
                </a:solidFill>
                <a:ea typeface="宋体" pitchFamily="2" charset="-122"/>
              </a:rPr>
              <a:t>编码</a:t>
            </a:r>
            <a:endParaRPr lang="en-US" altLang="zh-CN" sz="1400" b="1" kern="0" dirty="0">
              <a:solidFill>
                <a:schemeClr val="accent6">
                  <a:lumMod val="75000"/>
                </a:schemeClr>
              </a:solidFill>
              <a:ea typeface="宋体" pitchFamily="2" charset="-122"/>
            </a:endParaRPr>
          </a:p>
        </p:txBody>
      </p:sp>
      <p:sp>
        <p:nvSpPr>
          <p:cNvPr id="9" name="Rectangle 2"/>
          <p:cNvSpPr txBox="1">
            <a:spLocks noChangeArrowheads="1"/>
          </p:cNvSpPr>
          <p:nvPr/>
        </p:nvSpPr>
        <p:spPr bwMode="auto">
          <a:xfrm>
            <a:off x="368673" y="5676127"/>
            <a:ext cx="1255712"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a:spcBef>
                <a:spcPts val="600"/>
              </a:spcBef>
            </a:pPr>
            <a:r>
              <a:rPr lang="zh-CN" altLang="en-US" sz="1400" b="1" kern="0" dirty="0">
                <a:solidFill>
                  <a:schemeClr val="accent6">
                    <a:lumMod val="75000"/>
                  </a:schemeClr>
                </a:solidFill>
                <a:ea typeface="宋体" pitchFamily="2" charset="-122"/>
              </a:rPr>
              <a:t>信源编码</a:t>
            </a:r>
            <a:endParaRPr lang="en-US" altLang="zh-CN" sz="1400" b="1" kern="0" dirty="0">
              <a:solidFill>
                <a:schemeClr val="accent6">
                  <a:lumMod val="75000"/>
                </a:schemeClr>
              </a:solidFill>
              <a:ea typeface="宋体" pitchFamily="2" charset="-122"/>
            </a:endParaRPr>
          </a:p>
        </p:txBody>
      </p:sp>
      <p:sp>
        <p:nvSpPr>
          <p:cNvPr id="11" name="Rectangle 2"/>
          <p:cNvSpPr txBox="1">
            <a:spLocks noChangeArrowheads="1"/>
          </p:cNvSpPr>
          <p:nvPr/>
        </p:nvSpPr>
        <p:spPr bwMode="auto">
          <a:xfrm>
            <a:off x="3619638" y="2649324"/>
            <a:ext cx="2918322"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marL="285750" indent="-285750" algn="l">
              <a:spcBef>
                <a:spcPts val="600"/>
              </a:spcBef>
              <a:buSzPct val="75000"/>
              <a:buFont typeface="Wingdings" panose="05000000000000000000" pitchFamily="2" charset="2"/>
              <a:buChar char="l"/>
            </a:pPr>
            <a:r>
              <a:rPr lang="zh-CN" altLang="en-US" sz="1400" b="1" kern="0" dirty="0">
                <a:solidFill>
                  <a:schemeClr val="accent6">
                    <a:lumMod val="75000"/>
                  </a:schemeClr>
                </a:solidFill>
                <a:ea typeface="宋体" pitchFamily="2" charset="-122"/>
              </a:rPr>
              <a:t>来自奈奎斯特采样定理的保障</a:t>
            </a:r>
            <a:endParaRPr lang="en-US" altLang="zh-CN" sz="1400" b="1" kern="0" dirty="0">
              <a:solidFill>
                <a:schemeClr val="accent6">
                  <a:lumMod val="75000"/>
                </a:schemeClr>
              </a:solidFill>
              <a:ea typeface="宋体" pitchFamily="2" charset="-122"/>
            </a:endParaRPr>
          </a:p>
        </p:txBody>
      </p:sp>
    </p:spTree>
    <p:extLst>
      <p:ext uri="{BB962C8B-B14F-4D97-AF65-F5344CB8AC3E}">
        <p14:creationId xmlns:p14="http://schemas.microsoft.com/office/powerpoint/2010/main" val="20900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0"/>
            <a:ext cx="9144000" cy="927847"/>
          </a:xfrm>
        </p:spPr>
        <p:txBody>
          <a:bodyPr/>
          <a:lstStyle/>
          <a:p>
            <a:r>
              <a:rPr lang="zh-CN" altLang="en-US" sz="4000" b="1" dirty="0">
                <a:solidFill>
                  <a:schemeClr val="tx1"/>
                </a:solidFill>
                <a:ea typeface="宋体" pitchFamily="2" charset="-122"/>
              </a:rPr>
              <a:t>数字通信系统</a:t>
            </a:r>
          </a:p>
        </p:txBody>
      </p:sp>
      <p:sp>
        <p:nvSpPr>
          <p:cNvPr id="107523" name="Rectangle 3"/>
          <p:cNvSpPr>
            <a:spLocks noGrp="1" noChangeArrowheads="1"/>
          </p:cNvSpPr>
          <p:nvPr>
            <p:ph type="body" idx="1"/>
          </p:nvPr>
        </p:nvSpPr>
        <p:spPr>
          <a:xfrm>
            <a:off x="386976" y="927847"/>
            <a:ext cx="8636000" cy="2151529"/>
          </a:xfrm>
        </p:spPr>
        <p:txBody>
          <a:bodyPr/>
          <a:lstStyle/>
          <a:p>
            <a:pPr>
              <a:lnSpc>
                <a:spcPct val="120000"/>
              </a:lnSpc>
              <a:spcBef>
                <a:spcPts val="600"/>
              </a:spcBef>
              <a:buFont typeface="Wingdings" pitchFamily="2" charset="2"/>
              <a:buChar char="n"/>
            </a:pPr>
            <a:r>
              <a:rPr lang="zh-CN" altLang="en-US" dirty="0">
                <a:ea typeface="宋体" pitchFamily="2" charset="-122"/>
              </a:rPr>
              <a:t>数字通信系统由信源、信源编码器、信道编码器、调制器、信道、解调器、信道译码器、信源译码器、信宿、噪声源以及发送端和接收端时钟同步组成。</a:t>
            </a:r>
          </a:p>
          <a:p>
            <a:pPr>
              <a:lnSpc>
                <a:spcPct val="120000"/>
              </a:lnSpc>
              <a:spcBef>
                <a:spcPts val="600"/>
              </a:spcBef>
              <a:buFont typeface="Wingdings" pitchFamily="2" charset="2"/>
              <a:buChar char="n"/>
            </a:pPr>
            <a:r>
              <a:rPr lang="zh-CN" altLang="en-US" dirty="0">
                <a:ea typeface="宋体" pitchFamily="2" charset="-122"/>
              </a:rPr>
              <a:t>计算机通信、数字电话以及数字电视都属于数字通信系统。</a:t>
            </a:r>
          </a:p>
          <a:p>
            <a:pPr>
              <a:lnSpc>
                <a:spcPct val="120000"/>
              </a:lnSpc>
              <a:spcBef>
                <a:spcPts val="600"/>
              </a:spcBef>
            </a:pPr>
            <a:endParaRPr lang="zh-CN" altLang="en-US" dirty="0">
              <a:ea typeface="宋体" pitchFamily="2" charset="-122"/>
            </a:endParaRPr>
          </a:p>
        </p:txBody>
      </p:sp>
      <p:pic>
        <p:nvPicPr>
          <p:cNvPr id="1075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196669"/>
            <a:ext cx="80645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ig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24" y="4178724"/>
            <a:ext cx="1066052" cy="64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dig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924" y="4178724"/>
            <a:ext cx="1066052" cy="64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bwMode="auto">
          <a:xfrm>
            <a:off x="860238" y="5131411"/>
            <a:ext cx="7096686" cy="113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marL="285750" indent="-285750" algn="l">
              <a:spcBef>
                <a:spcPts val="600"/>
              </a:spcBef>
              <a:buSzPct val="75000"/>
              <a:buFont typeface="Wingdings" panose="05000000000000000000" pitchFamily="2" charset="2"/>
              <a:buChar char="n"/>
            </a:pPr>
            <a:r>
              <a:rPr lang="zh-CN" altLang="en-US" sz="2000" b="1" kern="0" dirty="0">
                <a:solidFill>
                  <a:schemeClr val="accent6">
                    <a:lumMod val="50000"/>
                  </a:schemeClr>
                </a:solidFill>
                <a:latin typeface="仿宋" panose="02010609060101010101" pitchFamily="49" charset="-122"/>
                <a:ea typeface="仿宋" panose="02010609060101010101" pitchFamily="49" charset="-122"/>
              </a:rPr>
              <a:t>奈奎斯特采样定理：</a:t>
            </a:r>
            <a:endParaRPr lang="en-US" altLang="zh-CN" sz="2000" b="1" kern="0" dirty="0">
              <a:solidFill>
                <a:schemeClr val="accent6">
                  <a:lumMod val="50000"/>
                </a:schemeClr>
              </a:solidFill>
              <a:latin typeface="仿宋" panose="02010609060101010101" pitchFamily="49" charset="-122"/>
              <a:ea typeface="仿宋" panose="02010609060101010101" pitchFamily="49" charset="-122"/>
            </a:endParaRPr>
          </a:p>
          <a:p>
            <a:pPr marL="268288" indent="538163" algn="l">
              <a:spcBef>
                <a:spcPts val="600"/>
              </a:spcBef>
            </a:pPr>
            <a:r>
              <a:rPr lang="zh-CN" altLang="en-US" sz="2000" b="1" kern="0" dirty="0">
                <a:solidFill>
                  <a:schemeClr val="accent6">
                    <a:lumMod val="50000"/>
                  </a:schemeClr>
                </a:solidFill>
                <a:latin typeface="仿宋" panose="02010609060101010101" pitchFamily="49" charset="-122"/>
                <a:ea typeface="仿宋" panose="02010609060101010101" pitchFamily="49" charset="-122"/>
              </a:rPr>
              <a:t>对于带限信号，如果采样频率大于信号带宽的两倍，则可以无失真地还原信号。</a:t>
            </a:r>
            <a:endParaRPr lang="en-US" altLang="zh-CN" sz="2000" b="1" kern="0" dirty="0">
              <a:solidFill>
                <a:schemeClr val="accent6">
                  <a:lumMod val="50000"/>
                </a:schemeClr>
              </a:solidFill>
              <a:latin typeface="仿宋" panose="02010609060101010101" pitchFamily="49" charset="-122"/>
              <a:ea typeface="仿宋" panose="02010609060101010101" pitchFamily="49" charset="-122"/>
            </a:endParaRPr>
          </a:p>
        </p:txBody>
      </p:sp>
      <p:sp>
        <p:nvSpPr>
          <p:cNvPr id="11" name="Rectangle 2"/>
          <p:cNvSpPr txBox="1">
            <a:spLocks noChangeArrowheads="1"/>
          </p:cNvSpPr>
          <p:nvPr/>
        </p:nvSpPr>
        <p:spPr bwMode="auto">
          <a:xfrm>
            <a:off x="1243362" y="3915152"/>
            <a:ext cx="1356986"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a:spcBef>
                <a:spcPts val="600"/>
              </a:spcBef>
            </a:pPr>
            <a:r>
              <a:rPr lang="zh-CN" altLang="en-US" sz="1400" b="1" kern="0" dirty="0">
                <a:solidFill>
                  <a:schemeClr val="accent6">
                    <a:lumMod val="50000"/>
                  </a:schemeClr>
                </a:solidFill>
                <a:latin typeface="楷体" panose="02010609060101010101" pitchFamily="49" charset="-122"/>
                <a:ea typeface="楷体" panose="02010609060101010101" pitchFamily="49" charset="-122"/>
              </a:rPr>
              <a:t>追求压缩效率</a:t>
            </a:r>
            <a:endParaRPr lang="en-US" altLang="zh-CN" sz="1400" b="1" kern="0" dirty="0">
              <a:solidFill>
                <a:schemeClr val="accent6">
                  <a:lumMod val="50000"/>
                </a:schemeClr>
              </a:solidFill>
              <a:latin typeface="楷体" panose="02010609060101010101" pitchFamily="49" charset="-122"/>
              <a:ea typeface="楷体" panose="02010609060101010101" pitchFamily="49" charset="-122"/>
            </a:endParaRPr>
          </a:p>
        </p:txBody>
      </p:sp>
      <p:sp>
        <p:nvSpPr>
          <p:cNvPr id="12" name="Rectangle 2"/>
          <p:cNvSpPr txBox="1">
            <a:spLocks noChangeArrowheads="1"/>
          </p:cNvSpPr>
          <p:nvPr/>
        </p:nvSpPr>
        <p:spPr bwMode="auto">
          <a:xfrm>
            <a:off x="2402961" y="3913009"/>
            <a:ext cx="1356986" cy="48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a:spcBef>
                <a:spcPts val="600"/>
              </a:spcBef>
            </a:pPr>
            <a:r>
              <a:rPr lang="zh-CN" altLang="en-US" sz="1400" b="1" kern="0" dirty="0">
                <a:solidFill>
                  <a:schemeClr val="accent6">
                    <a:lumMod val="50000"/>
                  </a:schemeClr>
                </a:solidFill>
                <a:latin typeface="楷体" panose="02010609060101010101" pitchFamily="49" charset="-122"/>
                <a:ea typeface="楷体" panose="02010609060101010101" pitchFamily="49" charset="-122"/>
              </a:rPr>
              <a:t>追求可靠性</a:t>
            </a:r>
            <a:endParaRPr lang="en-US" altLang="zh-CN" sz="1400" b="1" kern="0" dirty="0">
              <a:solidFill>
                <a:schemeClr val="accent6">
                  <a:lumMod val="50000"/>
                </a:schemeClr>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07577" y="1075765"/>
            <a:ext cx="9144000" cy="1143000"/>
          </a:xfrm>
        </p:spPr>
        <p:txBody>
          <a:bodyPr/>
          <a:lstStyle/>
          <a:p>
            <a:r>
              <a:rPr lang="zh-CN" altLang="en-US" dirty="0">
                <a:ea typeface="宋体" panose="02010600030101010101" pitchFamily="2" charset="-122"/>
              </a:rPr>
              <a:t>有线传输介质</a:t>
            </a:r>
            <a:br>
              <a:rPr lang="en-US" altLang="zh-CN" dirty="0">
                <a:ea typeface="宋体" panose="02010600030101010101" pitchFamily="2" charset="-122"/>
              </a:rPr>
            </a:br>
            <a:r>
              <a:rPr lang="zh-CN" altLang="en-US" dirty="0">
                <a:ea typeface="宋体" panose="02010600030101010101" pitchFamily="2" charset="-122"/>
              </a:rPr>
              <a:t>（引导性传输介质）</a:t>
            </a:r>
            <a:br>
              <a:rPr lang="en-US" altLang="zh-CN" dirty="0">
                <a:ea typeface="宋体" panose="02010600030101010101" pitchFamily="2" charset="-122"/>
              </a:rPr>
            </a:br>
            <a:r>
              <a:rPr lang="en-US" altLang="zh-CN" dirty="0">
                <a:ea typeface="宋体" panose="02010600030101010101" pitchFamily="2" charset="-122"/>
              </a:rPr>
              <a:t>Guided Transmission Data</a:t>
            </a:r>
          </a:p>
        </p:txBody>
      </p:sp>
      <p:sp>
        <p:nvSpPr>
          <p:cNvPr id="64515" name="Rectangle 3"/>
          <p:cNvSpPr>
            <a:spLocks noGrp="1" noChangeArrowheads="1"/>
          </p:cNvSpPr>
          <p:nvPr>
            <p:ph type="body" idx="1"/>
          </p:nvPr>
        </p:nvSpPr>
        <p:spPr>
          <a:xfrm>
            <a:off x="2005013" y="3173506"/>
            <a:ext cx="7138987" cy="3272118"/>
          </a:xfrm>
        </p:spPr>
        <p:txBody>
          <a:bodyPr/>
          <a:lstStyle/>
          <a:p>
            <a:pPr>
              <a:buFontTx/>
              <a:buChar char="•"/>
            </a:pPr>
            <a:r>
              <a:rPr lang="zh-CN" altLang="en-US" sz="3400" dirty="0">
                <a:ea typeface="宋体" panose="02010600030101010101" pitchFamily="2" charset="-122"/>
              </a:rPr>
              <a:t>磁介质  </a:t>
            </a:r>
            <a:r>
              <a:rPr lang="en-US" altLang="zh-CN" sz="3400" dirty="0">
                <a:ea typeface="宋体" panose="02010600030101010101" pitchFamily="2" charset="-122"/>
              </a:rPr>
              <a:t>Magnetic Media  </a:t>
            </a:r>
          </a:p>
          <a:p>
            <a:pPr>
              <a:buFontTx/>
              <a:buChar char="•"/>
            </a:pPr>
            <a:r>
              <a:rPr lang="zh-CN" altLang="en-US" sz="3400" dirty="0">
                <a:ea typeface="宋体" panose="02010600030101010101" pitchFamily="2" charset="-122"/>
              </a:rPr>
              <a:t>双绞线  </a:t>
            </a:r>
            <a:r>
              <a:rPr lang="en-US" altLang="zh-CN" sz="3400" dirty="0">
                <a:ea typeface="宋体" panose="02010600030101010101" pitchFamily="2" charset="-122"/>
              </a:rPr>
              <a:t>Twisted Pair</a:t>
            </a:r>
          </a:p>
          <a:p>
            <a:pPr>
              <a:buFontTx/>
              <a:buChar char="•"/>
            </a:pPr>
            <a:r>
              <a:rPr lang="zh-CN" altLang="en-US" sz="3400" dirty="0">
                <a:ea typeface="宋体" panose="02010600030101010101" pitchFamily="2" charset="-122"/>
              </a:rPr>
              <a:t>同轴电缆 </a:t>
            </a:r>
            <a:r>
              <a:rPr lang="en-US" altLang="zh-CN" sz="3400" dirty="0">
                <a:ea typeface="宋体" panose="02010600030101010101" pitchFamily="2" charset="-122"/>
              </a:rPr>
              <a:t>Coaxial Cable</a:t>
            </a:r>
          </a:p>
          <a:p>
            <a:pPr>
              <a:buFontTx/>
              <a:buChar char="•"/>
            </a:pPr>
            <a:r>
              <a:rPr lang="zh-CN" altLang="en-US" sz="3400" dirty="0">
                <a:ea typeface="宋体" panose="02010600030101010101" pitchFamily="2" charset="-122"/>
              </a:rPr>
              <a:t>电力线   </a:t>
            </a:r>
            <a:r>
              <a:rPr lang="en-US" altLang="zh-CN" sz="3400" dirty="0">
                <a:ea typeface="宋体" panose="02010600030101010101" pitchFamily="2" charset="-122"/>
              </a:rPr>
              <a:t>PLC</a:t>
            </a:r>
          </a:p>
          <a:p>
            <a:pPr>
              <a:buFontTx/>
              <a:buChar char="•"/>
            </a:pPr>
            <a:r>
              <a:rPr lang="zh-CN" altLang="en-US" sz="3400" dirty="0">
                <a:ea typeface="宋体" panose="02010600030101010101" pitchFamily="2" charset="-122"/>
              </a:rPr>
              <a:t>光纤  </a:t>
            </a:r>
            <a:r>
              <a:rPr lang="en-US" altLang="zh-CN" sz="3400" dirty="0">
                <a:ea typeface="宋体" panose="02010600030101010101" pitchFamily="2" charset="-122"/>
              </a:rPr>
              <a:t>Fiber Optics</a:t>
            </a:r>
          </a:p>
          <a:p>
            <a:pPr>
              <a:buFontTx/>
              <a:buChar char="•"/>
            </a:pPr>
            <a:endParaRPr lang="en-US" altLang="zh-CN" sz="3400" dirty="0">
              <a:ea typeface="宋体" panose="02010600030101010101" pitchFamily="2" charset="-122"/>
            </a:endParaRPr>
          </a:p>
        </p:txBody>
      </p:sp>
    </p:spTree>
    <p:extLst>
      <p:ext uri="{BB962C8B-B14F-4D97-AF65-F5344CB8AC3E}">
        <p14:creationId xmlns:p14="http://schemas.microsoft.com/office/powerpoint/2010/main" val="1030224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514" name="Group 114"/>
          <p:cNvGraphicFramePr>
            <a:graphicFrameLocks noGrp="1"/>
          </p:cNvGraphicFramePr>
          <p:nvPr>
            <p:ph/>
            <p:extLst>
              <p:ext uri="{D42A27DB-BD31-4B8C-83A1-F6EECF244321}">
                <p14:modId xmlns:p14="http://schemas.microsoft.com/office/powerpoint/2010/main" val="651821431"/>
              </p:ext>
            </p:extLst>
          </p:nvPr>
        </p:nvGraphicFramePr>
        <p:xfrm>
          <a:off x="94130" y="630518"/>
          <a:ext cx="8915400" cy="5376548"/>
        </p:xfrm>
        <a:graphic>
          <a:graphicData uri="http://schemas.openxmlformats.org/drawingml/2006/table">
            <a:tbl>
              <a:tblPr/>
              <a:tblGrid>
                <a:gridCol w="512763">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754187">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3581400">
                  <a:extLst>
                    <a:ext uri="{9D8B030D-6E8A-4147-A177-3AD203B41FA5}">
                      <a16:colId xmlns:a16="http://schemas.microsoft.com/office/drawing/2014/main" val="20004"/>
                    </a:ext>
                  </a:extLst>
                </a:gridCol>
              </a:tblGrid>
              <a:tr h="339725">
                <a:tc rowSpan="12">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数据传输方式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串行通信、并行通信</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7825">
                <a:tc vMerge="1">
                  <a:txBody>
                    <a:bodyPr/>
                    <a:lstStyle/>
                    <a:p>
                      <a:endParaRPr lang="zh-CN" altLang="en-US"/>
                    </a:p>
                  </a:txBody>
                  <a:tcPr/>
                </a:tc>
                <a:tc vMerge="1">
                  <a:txBody>
                    <a:bodyPr/>
                    <a:lstStyle/>
                    <a:p>
                      <a:endParaRPr lang="zh-CN" altLang="en-US"/>
                    </a:p>
                  </a:txBody>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单工通信、半双工通信、全双工通信</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379413">
                <a:tc vMerge="1">
                  <a:txBody>
                    <a:bodyPr/>
                    <a:lstStyle/>
                    <a:p>
                      <a:endParaRPr lang="zh-CN" altLang="en-US"/>
                    </a:p>
                  </a:txBody>
                  <a:tcPr/>
                </a:tc>
                <a:tc vMerge="1">
                  <a:txBody>
                    <a:bodyPr/>
                    <a:lstStyle/>
                    <a:p>
                      <a:endParaRPr lang="zh-CN" altLang="en-US"/>
                    </a:p>
                  </a:txBody>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基带传输、频带传输、宽带传输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79413">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数据的同步技术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异步传输、同步传输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661988">
                <a:tc vMerge="1">
                  <a:txBody>
                    <a:bodyPr/>
                    <a:lstStyle/>
                    <a:p>
                      <a:endParaRPr lang="zh-CN" altLang="en-US"/>
                    </a:p>
                  </a:txBody>
                  <a:tcPr/>
                </a:tc>
                <a:tc rowSpan="4">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数据编码技术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数字数据信号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模拟传输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幅移键控</a:t>
                      </a:r>
                      <a:r>
                        <a:rPr kumimoji="0" lang="en-US" altLang="zh-CN"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ASK</a:t>
                      </a: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、频移键控</a:t>
                      </a:r>
                      <a:r>
                        <a:rPr kumimoji="0" lang="en-US" altLang="zh-CN"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FSK</a:t>
                      </a: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相移键控</a:t>
                      </a:r>
                      <a:r>
                        <a:rPr kumimoji="0" lang="en-US" altLang="zh-CN"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PSK</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357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数字传输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不归零码</a:t>
                      </a:r>
                      <a:r>
                        <a:rPr kumimoji="0" lang="en-US" altLang="zh-CN"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NRZ</a:t>
                      </a: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a:t>
                      </a: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曼彻斯特编码、</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差分曼彻斯特编码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3538">
                <a:tc vMerge="1">
                  <a:txBody>
                    <a:bodyPr/>
                    <a:lstStyle/>
                    <a:p>
                      <a:endParaRPr lang="zh-CN" altLang="en-US"/>
                    </a:p>
                  </a:txBody>
                  <a:tcPr/>
                </a:tc>
                <a:tc vMerge="1">
                  <a:txBody>
                    <a:bodyPr/>
                    <a:lstStyle/>
                    <a:p>
                      <a:endParaRPr lang="zh-CN" altLang="en-US"/>
                    </a:p>
                  </a:txBody>
                  <a:tcPr/>
                </a:tc>
                <a:tc rowSpan="2">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模拟数据信号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模拟传输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调幅、调频、调相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78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数字传输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脉冲编码调制</a:t>
                      </a:r>
                      <a:r>
                        <a:rPr kumimoji="0" lang="en-US" altLang="zh-CN"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PCM</a:t>
                      </a: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a:t>
                      </a:r>
                      <a:r>
                        <a:rPr kumimoji="0" lang="en-US" altLang="zh-CN"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DPCM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0050">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多路复用技术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时分多路复用、频分多路复用</a:t>
                      </a:r>
                      <a:r>
                        <a:rPr kumimoji="0" lang="en-US" altLang="zh-CN"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a:t>
                      </a: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波分多路复用</a:t>
                      </a:r>
                      <a:r>
                        <a:rPr kumimoji="0" lang="en-US" altLang="zh-CN"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a:t>
                      </a: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、码分多路复用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r h="665163">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数据交换技术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电路交换、报文交换、分组交换（数据报方式、虚电路方式）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379413">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传输介质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传输介质类型与特点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0"/>
                  </a:ext>
                </a:extLst>
              </a:tr>
              <a:tr h="377825">
                <a:tc vMerge="1">
                  <a:txBody>
                    <a:bodyPr/>
                    <a:lstStyle/>
                    <a:p>
                      <a:endParaRPr lang="zh-CN" altLang="en-US"/>
                    </a:p>
                  </a:txBody>
                  <a:tcPr/>
                </a:tc>
                <a:tc>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itchFamily="18" charset="0"/>
                        </a:rPr>
                        <a:t>差错控制技术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accent2"/>
                        </a:buClr>
                        <a:defRPr sz="2000">
                          <a:solidFill>
                            <a:schemeClr val="tx1"/>
                          </a:solidFill>
                          <a:latin typeface="Times New Roman" pitchFamily="18" charset="0"/>
                        </a:defRPr>
                      </a:lvl1pPr>
                      <a:lvl2pPr algn="l">
                        <a:spcBef>
                          <a:spcPct val="20000"/>
                        </a:spcBef>
                        <a:buClr>
                          <a:schemeClr val="accent2"/>
                        </a:buClr>
                        <a:defRPr>
                          <a:solidFill>
                            <a:schemeClr val="tx1"/>
                          </a:solidFill>
                          <a:latin typeface="Times New Roman" pitchFamily="18" charset="0"/>
                        </a:defRPr>
                      </a:lvl2pPr>
                      <a:lvl3pPr algn="l">
                        <a:spcBef>
                          <a:spcPct val="20000"/>
                        </a:spcBef>
                        <a:buClr>
                          <a:schemeClr val="accent2"/>
                        </a:buClr>
                        <a:defRPr sz="2000">
                          <a:solidFill>
                            <a:schemeClr val="tx1"/>
                          </a:solidFill>
                          <a:latin typeface="Times New Roman" pitchFamily="18" charset="0"/>
                        </a:defRPr>
                      </a:lvl3pPr>
                      <a:lvl4pPr algn="l">
                        <a:spcBef>
                          <a:spcPct val="20000"/>
                        </a:spcBef>
                        <a:buClr>
                          <a:schemeClr val="accent2"/>
                        </a:buClr>
                        <a:defRPr>
                          <a:solidFill>
                            <a:schemeClr val="tx1"/>
                          </a:solidFill>
                          <a:latin typeface="Times New Roman" pitchFamily="18" charset="0"/>
                        </a:defRPr>
                      </a:lvl4pPr>
                      <a:lvl5pPr algn="l">
                        <a:spcBef>
                          <a:spcPct val="20000"/>
                        </a:spcBef>
                        <a:buClr>
                          <a:schemeClr val="accent2"/>
                        </a:buClr>
                        <a:defRPr>
                          <a:solidFill>
                            <a:schemeClr val="tx1"/>
                          </a:solidFill>
                          <a:latin typeface="Times New Roman" pitchFamily="18" charset="0"/>
                        </a:defRPr>
                      </a:lvl5pPr>
                      <a:lvl6pPr fontAlgn="base">
                        <a:spcBef>
                          <a:spcPct val="20000"/>
                        </a:spcBef>
                        <a:spcAft>
                          <a:spcPct val="0"/>
                        </a:spcAft>
                        <a:buClr>
                          <a:schemeClr val="accent2"/>
                        </a:buClr>
                        <a:defRPr>
                          <a:solidFill>
                            <a:schemeClr val="tx1"/>
                          </a:solidFill>
                          <a:latin typeface="Times New Roman" pitchFamily="18" charset="0"/>
                        </a:defRPr>
                      </a:lvl6pPr>
                      <a:lvl7pPr fontAlgn="base">
                        <a:spcBef>
                          <a:spcPct val="20000"/>
                        </a:spcBef>
                        <a:spcAft>
                          <a:spcPct val="0"/>
                        </a:spcAft>
                        <a:buClr>
                          <a:schemeClr val="accent2"/>
                        </a:buClr>
                        <a:defRPr>
                          <a:solidFill>
                            <a:schemeClr val="tx1"/>
                          </a:solidFill>
                          <a:latin typeface="Times New Roman" pitchFamily="18" charset="0"/>
                        </a:defRPr>
                      </a:lvl7pPr>
                      <a:lvl8pPr fontAlgn="base">
                        <a:spcBef>
                          <a:spcPct val="20000"/>
                        </a:spcBef>
                        <a:spcAft>
                          <a:spcPct val="0"/>
                        </a:spcAft>
                        <a:buClr>
                          <a:schemeClr val="accent2"/>
                        </a:buClr>
                        <a:defRPr>
                          <a:solidFill>
                            <a:schemeClr val="tx1"/>
                          </a:solidFill>
                          <a:latin typeface="Times New Roman" pitchFamily="18" charset="0"/>
                        </a:defRPr>
                      </a:lvl8pPr>
                      <a:lvl9pPr fontAlgn="base">
                        <a:spcBef>
                          <a:spcPct val="20000"/>
                        </a:spcBef>
                        <a:spcAft>
                          <a:spcPct val="0"/>
                        </a:spcAft>
                        <a:buClr>
                          <a:schemeClr val="accent2"/>
                        </a:buClr>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itchFamily="18" charset="0"/>
                        </a:rPr>
                        <a:t>检错码、纠错码和差错控制机制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nodeType="afterEffect">
                                  <p:stCondLst>
                                    <p:cond delay="0"/>
                                  </p:stCondLst>
                                  <p:childTnLst>
                                    <p:set>
                                      <p:cBhvr>
                                        <p:cTn id="6" dur="1" fill="hold">
                                          <p:stCondLst>
                                            <p:cond delay="0"/>
                                          </p:stCondLst>
                                        </p:cTn>
                                        <p:tgtEl>
                                          <p:spTgt spid="102514"/>
                                        </p:tgtEl>
                                        <p:attrNameLst>
                                          <p:attrName>style.visibility</p:attrName>
                                        </p:attrNameLst>
                                      </p:cBhvr>
                                      <p:to>
                                        <p:strVal val="visible"/>
                                      </p:to>
                                    </p:set>
                                    <p:animEffect transition="in" filter="plus(in)">
                                      <p:cBhvr>
                                        <p:cTn id="7" dur="2000"/>
                                        <p:tgtEl>
                                          <p:spTgt spid="102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dirty="0">
                <a:ea typeface="宋体" panose="02010600030101010101" pitchFamily="2" charset="-122"/>
              </a:rPr>
              <a:t>双绞线  </a:t>
            </a:r>
            <a:r>
              <a:rPr lang="en-US" altLang="zh-CN" dirty="0">
                <a:ea typeface="宋体" panose="02010600030101010101" pitchFamily="2" charset="-122"/>
              </a:rPr>
              <a:t>Twisted Pair</a:t>
            </a:r>
          </a:p>
        </p:txBody>
      </p:sp>
      <p:sp>
        <p:nvSpPr>
          <p:cNvPr id="9219" name="Rectangle 3"/>
          <p:cNvSpPr>
            <a:spLocks noGrp="1" noChangeArrowheads="1"/>
          </p:cNvSpPr>
          <p:nvPr>
            <p:ph type="body" idx="1"/>
          </p:nvPr>
        </p:nvSpPr>
        <p:spPr>
          <a:xfrm>
            <a:off x="1319213" y="4276499"/>
            <a:ext cx="7636528" cy="838200"/>
          </a:xfrm>
        </p:spPr>
        <p:txBody>
          <a:bodyPr/>
          <a:lstStyle/>
          <a:p>
            <a:pPr>
              <a:buFontTx/>
              <a:buNone/>
            </a:pPr>
            <a:r>
              <a:rPr lang="en-US" altLang="zh-CN" dirty="0">
                <a:solidFill>
                  <a:schemeClr val="accent2"/>
                </a:solidFill>
                <a:ea typeface="宋体" panose="02010600030101010101" pitchFamily="2" charset="-122"/>
              </a:rPr>
              <a:t>(a)</a:t>
            </a:r>
            <a:r>
              <a:rPr lang="en-US" altLang="zh-CN" dirty="0">
                <a:ea typeface="宋体" panose="02010600030101010101" pitchFamily="2" charset="-122"/>
              </a:rPr>
              <a:t>  3</a:t>
            </a:r>
            <a:r>
              <a:rPr lang="zh-CN" altLang="en-US" dirty="0">
                <a:ea typeface="宋体" panose="02010600030101010101" pitchFamily="2" charset="-122"/>
              </a:rPr>
              <a:t>类 </a:t>
            </a:r>
            <a:r>
              <a:rPr lang="en-US" altLang="zh-CN" dirty="0">
                <a:ea typeface="宋体" panose="02010600030101010101" pitchFamily="2" charset="-122"/>
              </a:rPr>
              <a:t>UTP   </a:t>
            </a:r>
            <a:r>
              <a:rPr lang="zh-CN" altLang="en-US" dirty="0">
                <a:ea typeface="宋体" panose="02010600030101010101" pitchFamily="2" charset="-122"/>
              </a:rPr>
              <a:t>（</a:t>
            </a:r>
            <a:r>
              <a:rPr lang="en-US" altLang="zh-CN" dirty="0">
                <a:ea typeface="宋体" panose="02010600030101010101" pitchFamily="2" charset="-122"/>
              </a:rPr>
              <a:t>Category 3 UTP</a:t>
            </a:r>
            <a:r>
              <a:rPr lang="zh-CN" altLang="en-US" dirty="0">
                <a:ea typeface="宋体" panose="02010600030101010101" pitchFamily="2" charset="-122"/>
              </a:rPr>
              <a:t>）</a:t>
            </a:r>
            <a:endParaRPr lang="en-US" altLang="zh-CN" dirty="0">
              <a:ea typeface="宋体" panose="02010600030101010101" pitchFamily="2" charset="-122"/>
            </a:endParaRPr>
          </a:p>
          <a:p>
            <a:pPr>
              <a:buFontTx/>
              <a:buNone/>
            </a:pPr>
            <a:r>
              <a:rPr lang="en-US" altLang="zh-CN" dirty="0">
                <a:solidFill>
                  <a:schemeClr val="accent2"/>
                </a:solidFill>
                <a:ea typeface="宋体" panose="02010600030101010101" pitchFamily="2" charset="-122"/>
              </a:rPr>
              <a:t>(b)</a:t>
            </a:r>
            <a:r>
              <a:rPr lang="en-US" altLang="zh-CN" dirty="0">
                <a:ea typeface="宋体" panose="02010600030101010101" pitchFamily="2" charset="-122"/>
              </a:rPr>
              <a:t>  5</a:t>
            </a:r>
            <a:r>
              <a:rPr lang="zh-CN" altLang="en-US" dirty="0">
                <a:ea typeface="宋体" panose="02010600030101010101" pitchFamily="2" charset="-122"/>
              </a:rPr>
              <a:t>类</a:t>
            </a:r>
            <a:r>
              <a:rPr lang="en-US" altLang="zh-CN" dirty="0">
                <a:ea typeface="宋体" panose="02010600030101010101" pitchFamily="2" charset="-122"/>
              </a:rPr>
              <a:t>UTP</a:t>
            </a:r>
            <a:r>
              <a:rPr lang="zh-CN" altLang="en-US" dirty="0">
                <a:ea typeface="宋体" panose="02010600030101010101" pitchFamily="2" charset="-122"/>
              </a:rPr>
              <a:t>，一根有</a:t>
            </a:r>
            <a:r>
              <a:rPr lang="en-US" altLang="zh-CN" dirty="0">
                <a:ea typeface="宋体" panose="02010600030101010101" pitchFamily="2" charset="-122"/>
              </a:rPr>
              <a:t>4</a:t>
            </a:r>
            <a:r>
              <a:rPr lang="zh-CN" altLang="en-US" dirty="0">
                <a:ea typeface="宋体" panose="02010600030101010101" pitchFamily="2" charset="-122"/>
              </a:rPr>
              <a:t>对双绞线 </a:t>
            </a:r>
            <a:r>
              <a:rPr lang="en-US" altLang="zh-CN" dirty="0">
                <a:ea typeface="宋体" panose="02010600030101010101" pitchFamily="2" charset="-122"/>
              </a:rPr>
              <a:t>  </a:t>
            </a:r>
            <a:r>
              <a:rPr lang="zh-CN" altLang="en-US" dirty="0">
                <a:ea typeface="宋体" panose="02010600030101010101" pitchFamily="2" charset="-122"/>
              </a:rPr>
              <a:t>（</a:t>
            </a:r>
            <a:r>
              <a:rPr lang="en-US" altLang="zh-CN" dirty="0">
                <a:ea typeface="宋体" panose="02010600030101010101" pitchFamily="2" charset="-122"/>
              </a:rPr>
              <a:t>Category 5 UTP</a:t>
            </a:r>
            <a:r>
              <a:rPr lang="zh-CN" altLang="en-US" dirty="0">
                <a:ea typeface="宋体" panose="02010600030101010101" pitchFamily="2" charset="-122"/>
              </a:rPr>
              <a:t>）</a:t>
            </a:r>
            <a:endParaRPr lang="en-US" altLang="zh-CN" dirty="0">
              <a:ea typeface="宋体" panose="02010600030101010101" pitchFamily="2" charset="-122"/>
            </a:endParaRPr>
          </a:p>
        </p:txBody>
      </p:sp>
      <p:pic>
        <p:nvPicPr>
          <p:cNvPr id="9220" name="Picture 4" descr="2-03"/>
          <p:cNvPicPr>
            <a:picLocks noChangeAspect="1" noChangeArrowheads="1"/>
          </p:cNvPicPr>
          <p:nvPr/>
        </p:nvPicPr>
        <p:blipFill>
          <a:blip r:embed="rId2">
            <a:extLst>
              <a:ext uri="{28A0092B-C50C-407E-A947-70E740481C1C}">
                <a14:useLocalDpi xmlns:a14="http://schemas.microsoft.com/office/drawing/2010/main" val="0"/>
              </a:ext>
            </a:extLst>
          </a:blip>
          <a:srcRect r="50516" b="-5675"/>
          <a:stretch>
            <a:fillRect/>
          </a:stretch>
        </p:blipFill>
        <p:spPr bwMode="auto">
          <a:xfrm>
            <a:off x="1461714" y="1594505"/>
            <a:ext cx="5199020" cy="1038939"/>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2-03"/>
          <p:cNvPicPr>
            <a:picLocks noChangeAspect="1" noChangeArrowheads="1"/>
          </p:cNvPicPr>
          <p:nvPr/>
        </p:nvPicPr>
        <p:blipFill>
          <a:blip r:embed="rId2">
            <a:extLst>
              <a:ext uri="{28A0092B-C50C-407E-A947-70E740481C1C}">
                <a14:useLocalDpi xmlns:a14="http://schemas.microsoft.com/office/drawing/2010/main" val="0"/>
              </a:ext>
            </a:extLst>
          </a:blip>
          <a:srcRect l="49585" t="-9732"/>
          <a:stretch>
            <a:fillRect/>
          </a:stretch>
        </p:blipFill>
        <p:spPr bwMode="auto">
          <a:xfrm>
            <a:off x="1319212" y="2913277"/>
            <a:ext cx="5538787" cy="1123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198189" y="5593229"/>
            <a:ext cx="62277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17525" indent="-342900">
              <a:buClrTx/>
              <a:buSzPct val="75000"/>
              <a:buFont typeface="Wingdings" panose="05000000000000000000" pitchFamily="2" charset="2"/>
              <a:buChar char="n"/>
            </a:pPr>
            <a:r>
              <a:rPr lang="en-US" altLang="zh-CN" kern="0" dirty="0">
                <a:ea typeface="宋体" panose="02010600030101010101" pitchFamily="2" charset="-122"/>
              </a:rPr>
              <a:t>100M </a:t>
            </a:r>
            <a:r>
              <a:rPr lang="zh-CN" altLang="en-US" kern="0" dirty="0">
                <a:ea typeface="宋体" panose="02010600030101010101" pitchFamily="2" charset="-122"/>
              </a:rPr>
              <a:t>以太网使用了</a:t>
            </a:r>
            <a:r>
              <a:rPr lang="en-US" altLang="zh-CN" kern="0" dirty="0">
                <a:ea typeface="宋体" panose="02010600030101010101" pitchFamily="2" charset="-122"/>
              </a:rPr>
              <a:t>2</a:t>
            </a:r>
            <a:r>
              <a:rPr lang="zh-CN" altLang="en-US" kern="0" dirty="0">
                <a:ea typeface="宋体" panose="02010600030101010101" pitchFamily="2" charset="-122"/>
              </a:rPr>
              <a:t>对双绞线</a:t>
            </a:r>
            <a:endParaRPr lang="en-US" altLang="zh-CN" kern="0" dirty="0">
              <a:ea typeface="宋体" panose="02010600030101010101" pitchFamily="2" charset="-122"/>
            </a:endParaRPr>
          </a:p>
          <a:p>
            <a:pPr marL="517525" indent="-342900">
              <a:buClrTx/>
              <a:buSzPct val="75000"/>
              <a:buFont typeface="Wingdings" panose="05000000000000000000" pitchFamily="2" charset="2"/>
              <a:buChar char="n"/>
            </a:pPr>
            <a:r>
              <a:rPr lang="en-US" altLang="zh-CN" kern="0" dirty="0">
                <a:ea typeface="宋体" panose="02010600030101010101" pitchFamily="2" charset="-122"/>
              </a:rPr>
              <a:t>1G </a:t>
            </a:r>
            <a:r>
              <a:rPr lang="zh-CN" altLang="en-US" kern="0" dirty="0">
                <a:ea typeface="宋体" panose="02010600030101010101" pitchFamily="2" charset="-122"/>
              </a:rPr>
              <a:t>以太网使用了</a:t>
            </a:r>
            <a:r>
              <a:rPr lang="en-US" altLang="zh-CN" kern="0" dirty="0">
                <a:ea typeface="宋体" panose="02010600030101010101" pitchFamily="2" charset="-122"/>
              </a:rPr>
              <a:t>4</a:t>
            </a:r>
            <a:r>
              <a:rPr lang="zh-CN" altLang="en-US" kern="0" dirty="0">
                <a:ea typeface="宋体" panose="02010600030101010101" pitchFamily="2" charset="-122"/>
              </a:rPr>
              <a:t>对双绞线</a:t>
            </a:r>
            <a:endParaRPr lang="en-US" altLang="zh-CN" kern="0" dirty="0">
              <a:ea typeface="宋体" panose="02010600030101010101" pitchFamily="2" charset="-122"/>
            </a:endParaRPr>
          </a:p>
        </p:txBody>
      </p:sp>
    </p:spTree>
    <p:extLst>
      <p:ext uri="{BB962C8B-B14F-4D97-AF65-F5344CB8AC3E}">
        <p14:creationId xmlns:p14="http://schemas.microsoft.com/office/powerpoint/2010/main" val="349552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dirty="0">
                <a:ea typeface="宋体" panose="02010600030101010101" pitchFamily="2" charset="-122"/>
              </a:rPr>
              <a:t>同轴电缆   </a:t>
            </a:r>
            <a:r>
              <a:rPr lang="en-US" altLang="zh-CN" dirty="0">
                <a:ea typeface="宋体" panose="02010600030101010101" pitchFamily="2" charset="-122"/>
              </a:rPr>
              <a:t>Coaxial Cable</a:t>
            </a:r>
          </a:p>
        </p:txBody>
      </p:sp>
      <p:pic>
        <p:nvPicPr>
          <p:cNvPr id="10244" name="Picture 4" descr="2-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153" y="2765613"/>
            <a:ext cx="7112000" cy="163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6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9144000" cy="1411942"/>
          </a:xfrm>
        </p:spPr>
        <p:txBody>
          <a:bodyPr/>
          <a:lstStyle/>
          <a:p>
            <a:r>
              <a:rPr lang="zh-CN" altLang="en-US" sz="4000" dirty="0">
                <a:ea typeface="宋体" panose="02010600030101010101" pitchFamily="2" charset="-122"/>
              </a:rPr>
              <a:t>电力线通信</a:t>
            </a:r>
            <a:br>
              <a:rPr lang="en-US" altLang="zh-CN" sz="4000" dirty="0">
                <a:ea typeface="宋体" panose="02010600030101010101" pitchFamily="2" charset="-122"/>
              </a:rPr>
            </a:br>
            <a:r>
              <a:rPr lang="en-US" altLang="zh-CN" sz="4000" dirty="0">
                <a:ea typeface="宋体" panose="02010600030101010101" pitchFamily="2" charset="-122"/>
              </a:rPr>
              <a:t>Power Line Communication (PLC)</a:t>
            </a:r>
          </a:p>
        </p:txBody>
      </p:sp>
      <p:pic>
        <p:nvPicPr>
          <p:cNvPr id="91138"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045" y="3873110"/>
            <a:ext cx="4530351" cy="2990032"/>
          </a:xfrm>
          <a:prstGeom prst="rect">
            <a:avLst/>
          </a:prstGeom>
          <a:noFill/>
          <a:extLst>
            <a:ext uri="{909E8E84-426E-40DD-AFC4-6F175D3DCCD1}">
              <a14:hiddenFill xmlns:a14="http://schemas.microsoft.com/office/drawing/2010/main">
                <a:solidFill>
                  <a:srgbClr val="FFFFFF"/>
                </a:solidFill>
              </a14:hiddenFill>
            </a:ext>
          </a:extLst>
        </p:spPr>
      </p:pic>
      <p:pic>
        <p:nvPicPr>
          <p:cNvPr id="91142" name="Picture 6" descr="http://www.webkaka.com/info/upload/2010/10/2010101522541106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16" y="4535308"/>
            <a:ext cx="2151810" cy="1925870"/>
          </a:xfrm>
          <a:prstGeom prst="rect">
            <a:avLst/>
          </a:prstGeom>
          <a:noFill/>
          <a:extLst>
            <a:ext uri="{909E8E84-426E-40DD-AFC4-6F175D3DCCD1}">
              <a14:hiddenFill xmlns:a14="http://schemas.microsoft.com/office/drawing/2010/main">
                <a:solidFill>
                  <a:srgbClr val="FFFFFF"/>
                </a:solidFill>
              </a14:hiddenFill>
            </a:ext>
          </a:extLst>
        </p:spPr>
      </p:pic>
      <p:pic>
        <p:nvPicPr>
          <p:cNvPr id="91144" name="Picture 8" descr="http://file.elecfans.com/web1/M00/48/3B/pIYBAFqnZ_aABUxuAABJOtrJ4-M07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766" y="1387304"/>
            <a:ext cx="5195234" cy="2384829"/>
          </a:xfrm>
          <a:prstGeom prst="rect">
            <a:avLst/>
          </a:prstGeom>
          <a:noFill/>
          <a:extLst>
            <a:ext uri="{909E8E84-426E-40DD-AFC4-6F175D3DCCD1}">
              <a14:hiddenFill xmlns:a14="http://schemas.microsoft.com/office/drawing/2010/main">
                <a:solidFill>
                  <a:srgbClr val="FFFFFF"/>
                </a:solidFill>
              </a14:hiddenFill>
            </a:ext>
          </a:extLst>
        </p:spPr>
      </p:pic>
      <p:pic>
        <p:nvPicPr>
          <p:cNvPr id="91146" name="Picture 10" descr="http://pic.baike.soso.com/p/20140325/20140325100611-9705586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6209"/>
            <a:ext cx="3864853" cy="286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9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dirty="0">
                <a:ea typeface="宋体" panose="02010600030101010101" pitchFamily="2" charset="-122"/>
              </a:rPr>
              <a:t>光纤   </a:t>
            </a:r>
            <a:r>
              <a:rPr lang="en-US" altLang="zh-CN" dirty="0">
                <a:ea typeface="宋体" panose="02010600030101010101" pitchFamily="2" charset="-122"/>
              </a:rPr>
              <a:t>Fiber Optics</a:t>
            </a:r>
          </a:p>
        </p:txBody>
      </p:sp>
      <p:sp>
        <p:nvSpPr>
          <p:cNvPr id="11267" name="Rectangle 3"/>
          <p:cNvSpPr>
            <a:spLocks noGrp="1" noChangeArrowheads="1"/>
          </p:cNvSpPr>
          <p:nvPr>
            <p:ph type="body" idx="1"/>
          </p:nvPr>
        </p:nvSpPr>
        <p:spPr>
          <a:xfrm>
            <a:off x="431800" y="4266268"/>
            <a:ext cx="8655050" cy="1193240"/>
          </a:xfrm>
        </p:spPr>
        <p:txBody>
          <a:bodyPr/>
          <a:lstStyle/>
          <a:p>
            <a:pPr>
              <a:buFontTx/>
              <a:buNone/>
            </a:pPr>
            <a:r>
              <a:rPr lang="en-US" altLang="zh-CN" sz="2000" dirty="0">
                <a:solidFill>
                  <a:schemeClr val="accent2"/>
                </a:solidFill>
                <a:ea typeface="宋体" panose="02010600030101010101" pitchFamily="2" charset="-122"/>
              </a:rPr>
              <a:t>(a)</a:t>
            </a:r>
            <a:r>
              <a:rPr lang="en-US" altLang="zh-CN" sz="2000" dirty="0">
                <a:ea typeface="宋体" panose="02010600030101010101" pitchFamily="2" charset="-122"/>
              </a:rPr>
              <a:t> Three examples of a light ray from inside a silica fiber impinging on the air/silica boundary at different angles.</a:t>
            </a:r>
          </a:p>
          <a:p>
            <a:pPr>
              <a:buFontTx/>
              <a:buNone/>
            </a:pPr>
            <a:r>
              <a:rPr lang="en-US" altLang="zh-CN" sz="2000" dirty="0">
                <a:solidFill>
                  <a:schemeClr val="accent2"/>
                </a:solidFill>
                <a:ea typeface="宋体" panose="02010600030101010101" pitchFamily="2" charset="-122"/>
              </a:rPr>
              <a:t>(b)</a:t>
            </a:r>
            <a:r>
              <a:rPr lang="en-US" altLang="zh-CN" sz="2000" dirty="0">
                <a:ea typeface="宋体" panose="02010600030101010101" pitchFamily="2" charset="-122"/>
              </a:rPr>
              <a:t> Light trapped by total internal reflection.</a:t>
            </a:r>
          </a:p>
        </p:txBody>
      </p:sp>
      <p:pic>
        <p:nvPicPr>
          <p:cNvPr id="11268" name="Picture 4" descr="2-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660526"/>
            <a:ext cx="8085138" cy="2351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bwMode="auto">
          <a:xfrm>
            <a:off x="488950" y="5714162"/>
            <a:ext cx="8655050" cy="99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341313" indent="-341313">
              <a:spcBef>
                <a:spcPts val="600"/>
              </a:spcBef>
              <a:buClrTx/>
              <a:buSzPct val="75000"/>
              <a:buFont typeface="Wingdings" panose="05000000000000000000" pitchFamily="2" charset="2"/>
              <a:buChar char="n"/>
            </a:pPr>
            <a:r>
              <a:rPr lang="zh-CN" altLang="en-US" kern="0" dirty="0">
                <a:ea typeface="宋体" panose="02010600030101010101" pitchFamily="2" charset="-122"/>
              </a:rPr>
              <a:t>多模光纤    </a:t>
            </a:r>
            <a:r>
              <a:rPr lang="en-US" altLang="zh-CN" kern="0" dirty="0">
                <a:ea typeface="宋体" panose="02010600030101010101" pitchFamily="2" charset="-122"/>
              </a:rPr>
              <a:t>multimode fiber</a:t>
            </a:r>
          </a:p>
          <a:p>
            <a:pPr marL="341313" indent="-341313">
              <a:spcBef>
                <a:spcPts val="600"/>
              </a:spcBef>
              <a:buClrTx/>
              <a:buSzPct val="75000"/>
              <a:buFont typeface="Wingdings" panose="05000000000000000000" pitchFamily="2" charset="2"/>
              <a:buChar char="n"/>
            </a:pPr>
            <a:r>
              <a:rPr lang="zh-CN" altLang="en-US" kern="0" dirty="0">
                <a:ea typeface="宋体" panose="02010600030101010101" pitchFamily="2" charset="-122"/>
              </a:rPr>
              <a:t>单模光纤    </a:t>
            </a:r>
            <a:r>
              <a:rPr lang="en-US" altLang="zh-CN" kern="0" dirty="0">
                <a:ea typeface="宋体" panose="02010600030101010101" pitchFamily="2" charset="-122"/>
              </a:rPr>
              <a:t>single-mode fiber</a:t>
            </a:r>
          </a:p>
        </p:txBody>
      </p:sp>
    </p:spTree>
    <p:extLst>
      <p:ext uri="{BB962C8B-B14F-4D97-AF65-F5344CB8AC3E}">
        <p14:creationId xmlns:p14="http://schemas.microsoft.com/office/powerpoint/2010/main" val="177680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ea typeface="宋体" panose="02010600030101010101" pitchFamily="2" charset="-122"/>
              </a:rPr>
              <a:t>Transmission of Light through Fiber</a:t>
            </a:r>
          </a:p>
        </p:txBody>
      </p:sp>
      <p:sp>
        <p:nvSpPr>
          <p:cNvPr id="12291" name="Rectangle 3"/>
          <p:cNvSpPr>
            <a:spLocks noGrp="1" noChangeArrowheads="1"/>
          </p:cNvSpPr>
          <p:nvPr>
            <p:ph type="body" idx="1"/>
          </p:nvPr>
        </p:nvSpPr>
        <p:spPr/>
        <p:txBody>
          <a:bodyPr/>
          <a:lstStyle/>
          <a:p>
            <a:pPr algn="ctr">
              <a:buFontTx/>
              <a:buNone/>
            </a:pPr>
            <a:r>
              <a:rPr lang="zh-CN" altLang="en-US" dirty="0">
                <a:ea typeface="宋体" panose="02010600030101010101" pitchFamily="2" charset="-122"/>
              </a:rPr>
              <a:t>红外区域的光通过光纤时的衰减情况</a:t>
            </a:r>
            <a:endParaRPr lang="en-US" altLang="zh-CN" dirty="0">
              <a:ea typeface="宋体" panose="02010600030101010101" pitchFamily="2" charset="-122"/>
            </a:endParaRPr>
          </a:p>
        </p:txBody>
      </p:sp>
      <p:pic>
        <p:nvPicPr>
          <p:cNvPr id="12292" name="Picture 4" descr="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1439863"/>
            <a:ext cx="7273925"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439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9144000" cy="793376"/>
          </a:xfrm>
        </p:spPr>
        <p:txBody>
          <a:bodyPr/>
          <a:lstStyle/>
          <a:p>
            <a:r>
              <a:rPr lang="zh-CN" altLang="en-US" sz="4000" dirty="0">
                <a:ea typeface="宋体" panose="02010600030101010101" pitchFamily="2" charset="-122"/>
              </a:rPr>
              <a:t>光缆  </a:t>
            </a:r>
            <a:r>
              <a:rPr lang="en-US" altLang="zh-CN" sz="4000" dirty="0">
                <a:ea typeface="宋体" panose="02010600030101010101" pitchFamily="2" charset="-122"/>
              </a:rPr>
              <a:t>Fiber Cables</a:t>
            </a:r>
          </a:p>
        </p:txBody>
      </p:sp>
      <p:sp>
        <p:nvSpPr>
          <p:cNvPr id="13315" name="Rectangle 3"/>
          <p:cNvSpPr>
            <a:spLocks noGrp="1" noChangeArrowheads="1"/>
          </p:cNvSpPr>
          <p:nvPr>
            <p:ph type="body" idx="1"/>
          </p:nvPr>
        </p:nvSpPr>
        <p:spPr>
          <a:xfrm>
            <a:off x="854170" y="3574060"/>
            <a:ext cx="7842250" cy="838200"/>
          </a:xfrm>
        </p:spPr>
        <p:txBody>
          <a:bodyPr/>
          <a:lstStyle/>
          <a:p>
            <a:pPr>
              <a:lnSpc>
                <a:spcPct val="90000"/>
              </a:lnSpc>
              <a:buFontTx/>
              <a:buNone/>
            </a:pPr>
            <a:r>
              <a:rPr lang="en-US" altLang="zh-CN" dirty="0">
                <a:solidFill>
                  <a:schemeClr val="accent2"/>
                </a:solidFill>
                <a:ea typeface="宋体" panose="02010600030101010101" pitchFamily="2" charset="-122"/>
              </a:rPr>
              <a:t>(a)</a:t>
            </a:r>
            <a:r>
              <a:rPr lang="en-US" altLang="zh-CN" dirty="0">
                <a:ea typeface="宋体" panose="02010600030101010101" pitchFamily="2" charset="-122"/>
              </a:rPr>
              <a:t> Side view of a single fiber.</a:t>
            </a:r>
          </a:p>
          <a:p>
            <a:pPr>
              <a:lnSpc>
                <a:spcPct val="90000"/>
              </a:lnSpc>
              <a:buFontTx/>
              <a:buNone/>
            </a:pPr>
            <a:r>
              <a:rPr lang="en-US" altLang="zh-CN" dirty="0">
                <a:solidFill>
                  <a:schemeClr val="accent2"/>
                </a:solidFill>
                <a:ea typeface="宋体" panose="02010600030101010101" pitchFamily="2" charset="-122"/>
              </a:rPr>
              <a:t>(b)</a:t>
            </a:r>
            <a:r>
              <a:rPr lang="en-US" altLang="zh-CN" dirty="0">
                <a:ea typeface="宋体" panose="02010600030101010101" pitchFamily="2" charset="-122"/>
              </a:rPr>
              <a:t> End view of a sheath with three fibers.</a:t>
            </a:r>
          </a:p>
        </p:txBody>
      </p:sp>
      <p:pic>
        <p:nvPicPr>
          <p:cNvPr id="13316" name="Picture 4" descr="2-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87" y="1005822"/>
            <a:ext cx="7890154" cy="23557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650875" y="4773705"/>
            <a:ext cx="7842250" cy="177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38163" indent="-538163">
              <a:spcBef>
                <a:spcPts val="600"/>
              </a:spcBef>
              <a:buClrTx/>
              <a:buSzPct val="75000"/>
              <a:buFont typeface="Wingdings" panose="05000000000000000000" pitchFamily="2" charset="2"/>
              <a:buChar char="n"/>
            </a:pPr>
            <a:r>
              <a:rPr lang="zh-CN" altLang="en-US" sz="2800" b="1" kern="0" dirty="0">
                <a:ea typeface="宋体" panose="02010600030101010101" pitchFamily="2" charset="-122"/>
              </a:rPr>
              <a:t>光纤与铜线的比较</a:t>
            </a:r>
            <a:endParaRPr lang="en-US" altLang="zh-CN" sz="2800" b="1" kern="0" dirty="0">
              <a:ea typeface="宋体" panose="02010600030101010101" pitchFamily="2" charset="-122"/>
            </a:endParaRPr>
          </a:p>
          <a:p>
            <a:pPr marL="919163" lvl="1" indent="-381000">
              <a:spcBef>
                <a:spcPts val="600"/>
              </a:spcBef>
              <a:buClrTx/>
              <a:buSzPct val="75000"/>
              <a:buFont typeface="Wingdings" panose="05000000000000000000" pitchFamily="2" charset="2"/>
              <a:buChar char="n"/>
            </a:pPr>
            <a:r>
              <a:rPr lang="zh-CN" altLang="en-US" sz="2400" b="1" kern="0" dirty="0">
                <a:ea typeface="宋体" panose="02010600030101010101" pitchFamily="2" charset="-122"/>
              </a:rPr>
              <a:t>带宽、衰减率、抗电磁干扰、抗腐蚀、安全、轻便、经济 </a:t>
            </a:r>
            <a:r>
              <a:rPr lang="en-US" altLang="zh-CN" sz="2400" b="1" kern="0" dirty="0">
                <a:ea typeface="宋体" panose="02010600030101010101" pitchFamily="2" charset="-122"/>
              </a:rPr>
              <a:t>…</a:t>
            </a:r>
          </a:p>
          <a:p>
            <a:pPr marL="919163" lvl="1" indent="-381000">
              <a:spcBef>
                <a:spcPts val="600"/>
              </a:spcBef>
              <a:buClrTx/>
              <a:buSzPct val="75000"/>
              <a:buFont typeface="Wingdings" panose="05000000000000000000" pitchFamily="2" charset="2"/>
              <a:buChar char="n"/>
            </a:pPr>
            <a:r>
              <a:rPr lang="zh-CN" altLang="en-US" sz="2400" b="1" kern="0" dirty="0">
                <a:ea typeface="宋体" panose="02010600030101010101" pitchFamily="2" charset="-122"/>
              </a:rPr>
              <a:t>易断、操作技能、接口成本 </a:t>
            </a:r>
            <a:r>
              <a:rPr lang="en-US" altLang="zh-CN" sz="2400" b="1" kern="0" dirty="0">
                <a:ea typeface="宋体" panose="02010600030101010101" pitchFamily="2" charset="-122"/>
              </a:rPr>
              <a:t>…</a:t>
            </a:r>
          </a:p>
        </p:txBody>
      </p:sp>
    </p:spTree>
    <p:extLst>
      <p:ext uri="{BB962C8B-B14F-4D97-AF65-F5344CB8AC3E}">
        <p14:creationId xmlns:p14="http://schemas.microsoft.com/office/powerpoint/2010/main" val="12417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dirty="0">
                <a:ea typeface="宋体" panose="02010600030101010101" pitchFamily="2" charset="-122"/>
              </a:rPr>
              <a:t>无线传输  </a:t>
            </a:r>
            <a:r>
              <a:rPr lang="en-US" altLang="zh-CN" dirty="0">
                <a:ea typeface="宋体" panose="02010600030101010101" pitchFamily="2" charset="-122"/>
              </a:rPr>
              <a:t>Wireless Transmission</a:t>
            </a:r>
          </a:p>
        </p:txBody>
      </p:sp>
      <p:sp>
        <p:nvSpPr>
          <p:cNvPr id="65539" name="Rectangle 3"/>
          <p:cNvSpPr>
            <a:spLocks noGrp="1" noChangeArrowheads="1"/>
          </p:cNvSpPr>
          <p:nvPr>
            <p:ph type="body" idx="1"/>
          </p:nvPr>
        </p:nvSpPr>
        <p:spPr>
          <a:xfrm>
            <a:off x="1127125" y="1731963"/>
            <a:ext cx="8016875" cy="4821237"/>
          </a:xfrm>
        </p:spPr>
        <p:txBody>
          <a:bodyPr/>
          <a:lstStyle/>
          <a:p>
            <a:pPr>
              <a:buFontTx/>
              <a:buChar char="•"/>
            </a:pPr>
            <a:r>
              <a:rPr lang="en-US" altLang="zh-CN" sz="3200" dirty="0">
                <a:ea typeface="宋体" panose="02010600030101010101" pitchFamily="2" charset="-122"/>
              </a:rPr>
              <a:t>The Electromagnetic Spectrum</a:t>
            </a:r>
          </a:p>
          <a:p>
            <a:pPr>
              <a:buFontTx/>
              <a:buChar char="•"/>
            </a:pPr>
            <a:r>
              <a:rPr lang="en-US" altLang="zh-CN" sz="3200" dirty="0">
                <a:ea typeface="宋体" panose="02010600030101010101" pitchFamily="2" charset="-122"/>
              </a:rPr>
              <a:t>Radio Transmission</a:t>
            </a:r>
          </a:p>
          <a:p>
            <a:pPr>
              <a:buFontTx/>
              <a:buChar char="•"/>
            </a:pPr>
            <a:r>
              <a:rPr lang="en-US" altLang="zh-CN" sz="3200" dirty="0">
                <a:ea typeface="宋体" panose="02010600030101010101" pitchFamily="2" charset="-122"/>
              </a:rPr>
              <a:t>Microwave Transmission</a:t>
            </a:r>
          </a:p>
          <a:p>
            <a:pPr>
              <a:buFontTx/>
              <a:buChar char="•"/>
            </a:pPr>
            <a:r>
              <a:rPr lang="en-US" altLang="zh-CN" sz="3200" dirty="0">
                <a:ea typeface="宋体" panose="02010600030101010101" pitchFamily="2" charset="-122"/>
              </a:rPr>
              <a:t>Infrared and Millimeter Waves</a:t>
            </a:r>
          </a:p>
          <a:p>
            <a:pPr>
              <a:buFontTx/>
              <a:buChar char="•"/>
            </a:pPr>
            <a:r>
              <a:rPr lang="en-US" altLang="zh-CN" sz="3200" dirty="0" err="1">
                <a:ea typeface="宋体" panose="02010600030101010101" pitchFamily="2" charset="-122"/>
              </a:rPr>
              <a:t>Lightwave</a:t>
            </a:r>
            <a:r>
              <a:rPr lang="en-US" altLang="zh-CN" sz="3200" dirty="0">
                <a:ea typeface="宋体" panose="02010600030101010101" pitchFamily="2" charset="-122"/>
              </a:rPr>
              <a:t> Transmission</a:t>
            </a:r>
          </a:p>
          <a:p>
            <a:pPr>
              <a:buFontTx/>
              <a:buChar char="•"/>
            </a:pPr>
            <a:endParaRPr lang="en-US" altLang="zh-CN" sz="3200" dirty="0">
              <a:ea typeface="宋体" panose="02010600030101010101" pitchFamily="2" charset="-122"/>
            </a:endParaRPr>
          </a:p>
        </p:txBody>
      </p:sp>
    </p:spTree>
    <p:extLst>
      <p:ext uri="{BB962C8B-B14F-4D97-AF65-F5344CB8AC3E}">
        <p14:creationId xmlns:p14="http://schemas.microsoft.com/office/powerpoint/2010/main" val="1974744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z="3600" b="1" dirty="0">
                <a:ea typeface="宋体" pitchFamily="2" charset="-122"/>
              </a:rPr>
              <a:t>电磁频谱  </a:t>
            </a:r>
            <a:r>
              <a:rPr lang="en-US" altLang="zh-CN" sz="3600" b="1" dirty="0">
                <a:ea typeface="宋体" pitchFamily="2" charset="-122"/>
              </a:rPr>
              <a:t>The Electromagnetic Spectrum</a:t>
            </a:r>
          </a:p>
        </p:txBody>
      </p:sp>
      <p:sp>
        <p:nvSpPr>
          <p:cNvPr id="17411" name="Rectangle 3"/>
          <p:cNvSpPr>
            <a:spLocks noGrp="1" noChangeArrowheads="1"/>
          </p:cNvSpPr>
          <p:nvPr>
            <p:ph type="body" idx="1"/>
          </p:nvPr>
        </p:nvSpPr>
        <p:spPr>
          <a:xfrm>
            <a:off x="0" y="6122800"/>
            <a:ext cx="9144000" cy="578224"/>
          </a:xfrm>
        </p:spPr>
        <p:txBody>
          <a:bodyPr/>
          <a:lstStyle/>
          <a:p>
            <a:pPr algn="ctr">
              <a:buFontTx/>
              <a:buNone/>
            </a:pPr>
            <a:r>
              <a:rPr lang="zh-CN" altLang="en-US" dirty="0">
                <a:ea typeface="宋体" pitchFamily="2" charset="-122"/>
              </a:rPr>
              <a:t>电磁频谱以及在通信中的使用</a:t>
            </a:r>
            <a:endParaRPr lang="en-US" altLang="zh-CN" dirty="0">
              <a:ea typeface="宋体" pitchFamily="2" charset="-122"/>
            </a:endParaRPr>
          </a:p>
        </p:txBody>
      </p:sp>
      <p:pic>
        <p:nvPicPr>
          <p:cNvPr id="17412" name="Picture 4" descr="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69" y="1872503"/>
            <a:ext cx="7129462" cy="39544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2202872" y="998444"/>
            <a:ext cx="3654340" cy="578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algn="ctr">
              <a:buFontTx/>
              <a:buNone/>
            </a:pPr>
            <a:r>
              <a:rPr lang="el-GR" altLang="zh-CN" b="1" kern="0" dirty="0">
                <a:ea typeface="宋体" pitchFamily="2" charset="-122"/>
              </a:rPr>
              <a:t>λ</a:t>
            </a:r>
            <a:r>
              <a:rPr lang="en-US" altLang="zh-CN" b="1" kern="0" dirty="0">
                <a:ea typeface="宋体" pitchFamily="2" charset="-122"/>
              </a:rPr>
              <a:t> ∙ f   =  c</a:t>
            </a:r>
          </a:p>
        </p:txBody>
      </p:sp>
    </p:spTree>
    <p:extLst>
      <p:ext uri="{BB962C8B-B14F-4D97-AF65-F5344CB8AC3E}">
        <p14:creationId xmlns:p14="http://schemas.microsoft.com/office/powerpoint/2010/main" val="268849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0"/>
            <a:ext cx="9144000" cy="805274"/>
          </a:xfrm>
        </p:spPr>
        <p:txBody>
          <a:bodyPr/>
          <a:lstStyle/>
          <a:p>
            <a:pPr>
              <a:spcBef>
                <a:spcPts val="600"/>
              </a:spcBef>
              <a:buClrTx/>
              <a:buSzPct val="75000"/>
            </a:pPr>
            <a:r>
              <a:rPr lang="zh-CN" altLang="en-US" sz="3600" b="1" dirty="0">
                <a:ea typeface="宋体" panose="02010600030101010101" pitchFamily="2" charset="-122"/>
              </a:rPr>
              <a:t>微波、光纤的高带宽和高速率</a:t>
            </a:r>
            <a:endParaRPr lang="en-US" altLang="zh-CN" sz="3600" b="1" dirty="0">
              <a:ea typeface="宋体" panose="02010600030101010101" pitchFamily="2" charset="-122"/>
            </a:endParaRPr>
          </a:p>
        </p:txBody>
      </p:sp>
      <p:pic>
        <p:nvPicPr>
          <p:cNvPr id="17412" name="Picture 4" descr="2-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678" y="1102902"/>
            <a:ext cx="3133609" cy="17381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285158" y="4120179"/>
            <a:ext cx="8686178" cy="168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38163" indent="-538163">
              <a:spcBef>
                <a:spcPts val="600"/>
              </a:spcBef>
              <a:buClrTx/>
              <a:buSzPct val="75000"/>
              <a:buFont typeface="Wingdings" panose="05000000000000000000" pitchFamily="2" charset="2"/>
              <a:buChar char="n"/>
            </a:pPr>
            <a:r>
              <a:rPr lang="zh-CN" altLang="en-US" b="1" kern="0" dirty="0">
                <a:ea typeface="宋体" panose="02010600030101010101" pitchFamily="2" charset="-122"/>
              </a:rPr>
              <a:t>给定了波段宽度 </a:t>
            </a:r>
            <a:r>
              <a:rPr lang="en-US" altLang="zh-CN" b="1" kern="0" dirty="0">
                <a:ea typeface="宋体" pitchFamily="2" charset="-122"/>
              </a:rPr>
              <a:t>Δ</a:t>
            </a:r>
            <a:r>
              <a:rPr lang="el-GR" altLang="zh-CN" b="1" kern="0" dirty="0">
                <a:ea typeface="宋体" pitchFamily="2" charset="-122"/>
              </a:rPr>
              <a:t>λ</a:t>
            </a:r>
            <a:r>
              <a:rPr lang="zh-CN" altLang="en-US" b="1" kern="0" dirty="0">
                <a:ea typeface="宋体" pitchFamily="2" charset="-122"/>
              </a:rPr>
              <a:t>，可以计算对应的频段宽度 </a:t>
            </a:r>
            <a:endParaRPr lang="en-US" altLang="zh-CN" b="1" kern="0" dirty="0">
              <a:ea typeface="宋体" pitchFamily="2" charset="-122"/>
            </a:endParaRPr>
          </a:p>
          <a:p>
            <a:pPr marL="0" indent="0">
              <a:spcBef>
                <a:spcPts val="600"/>
              </a:spcBef>
              <a:buClrTx/>
              <a:buSzPct val="75000"/>
              <a:buNone/>
            </a:pPr>
            <a:r>
              <a:rPr lang="en-US" altLang="zh-CN" b="1" kern="0" dirty="0">
                <a:ea typeface="宋体" pitchFamily="2" charset="-122"/>
              </a:rPr>
              <a:t>	</a:t>
            </a:r>
            <a:r>
              <a:rPr lang="en-US" altLang="zh-CN" b="1" kern="0" dirty="0" err="1">
                <a:ea typeface="宋体" pitchFamily="2" charset="-122"/>
              </a:rPr>
              <a:t>Δf</a:t>
            </a:r>
            <a:r>
              <a:rPr lang="en-US" altLang="zh-CN" b="1" kern="0" dirty="0">
                <a:ea typeface="宋体" pitchFamily="2" charset="-122"/>
              </a:rPr>
              <a:t> = ( c ∙ Δ</a:t>
            </a:r>
            <a:r>
              <a:rPr lang="el-GR" altLang="zh-CN" b="1" kern="0" dirty="0">
                <a:ea typeface="宋体" pitchFamily="2" charset="-122"/>
              </a:rPr>
              <a:t>λ</a:t>
            </a:r>
            <a:r>
              <a:rPr lang="en-US" altLang="zh-CN" b="1" kern="0" dirty="0">
                <a:ea typeface="宋体" pitchFamily="2" charset="-122"/>
              </a:rPr>
              <a:t> ) / </a:t>
            </a:r>
            <a:r>
              <a:rPr lang="el-GR" altLang="zh-CN" b="1" kern="0" dirty="0">
                <a:ea typeface="宋体" pitchFamily="2" charset="-122"/>
              </a:rPr>
              <a:t>λ</a:t>
            </a:r>
            <a:r>
              <a:rPr lang="en-US" altLang="zh-CN" b="1" kern="0" baseline="30000" dirty="0">
                <a:ea typeface="宋体" pitchFamily="2" charset="-122"/>
              </a:rPr>
              <a:t>2</a:t>
            </a:r>
          </a:p>
          <a:p>
            <a:pPr marL="0" indent="0">
              <a:spcBef>
                <a:spcPts val="600"/>
              </a:spcBef>
              <a:buClrTx/>
              <a:buSzPct val="75000"/>
              <a:buNone/>
            </a:pPr>
            <a:r>
              <a:rPr lang="en-US" altLang="zh-CN" b="1" kern="0" dirty="0">
                <a:ea typeface="宋体" pitchFamily="2" charset="-122"/>
              </a:rPr>
              <a:t>       </a:t>
            </a:r>
            <a:r>
              <a:rPr lang="zh-CN" altLang="en-US" b="1" kern="0" dirty="0">
                <a:ea typeface="宋体" pitchFamily="2" charset="-122"/>
              </a:rPr>
              <a:t>然后计算出该波段的数据传输率。</a:t>
            </a:r>
            <a:endParaRPr lang="en-US" altLang="zh-CN" b="1" kern="0" dirty="0">
              <a:ea typeface="宋体" pitchFamily="2" charset="-122"/>
            </a:endParaRPr>
          </a:p>
          <a:p>
            <a:pPr marL="0" indent="0">
              <a:spcBef>
                <a:spcPts val="600"/>
              </a:spcBef>
              <a:buClrTx/>
              <a:buSzPct val="75000"/>
              <a:buNone/>
            </a:pPr>
            <a:r>
              <a:rPr lang="en-US" altLang="zh-CN" b="1" kern="0" dirty="0">
                <a:ea typeface="宋体" pitchFamily="2" charset="-122"/>
              </a:rPr>
              <a:t>       </a:t>
            </a:r>
            <a:r>
              <a:rPr lang="zh-CN" altLang="en-US" b="1" kern="0" dirty="0">
                <a:ea typeface="宋体" pitchFamily="2" charset="-122"/>
              </a:rPr>
              <a:t>例：图中的 </a:t>
            </a:r>
            <a:r>
              <a:rPr lang="en-US" altLang="zh-CN" b="1" kern="0" dirty="0">
                <a:ea typeface="宋体" pitchFamily="2" charset="-122"/>
              </a:rPr>
              <a:t>1.3 </a:t>
            </a:r>
            <a:r>
              <a:rPr lang="zh-CN" altLang="en-US" b="1" kern="0" dirty="0">
                <a:ea typeface="宋体" pitchFamily="2" charset="-122"/>
              </a:rPr>
              <a:t>微米波段，如果使用的波段宽度为 </a:t>
            </a:r>
            <a:r>
              <a:rPr lang="en-US" altLang="zh-CN" b="1" kern="0" dirty="0">
                <a:ea typeface="宋体" pitchFamily="2" charset="-122"/>
              </a:rPr>
              <a:t>0.17 </a:t>
            </a:r>
            <a:r>
              <a:rPr lang="zh-CN" altLang="en-US" b="1" kern="0" dirty="0">
                <a:ea typeface="宋体" pitchFamily="2" charset="-122"/>
              </a:rPr>
              <a:t>微米，可得该频谱宽带将达到 </a:t>
            </a:r>
            <a:r>
              <a:rPr lang="en-US" altLang="zh-CN" b="1" kern="0" dirty="0">
                <a:ea typeface="宋体" pitchFamily="2" charset="-122"/>
              </a:rPr>
              <a:t>30 THz</a:t>
            </a:r>
            <a:r>
              <a:rPr lang="zh-CN" altLang="en-US" b="1" kern="0" dirty="0">
                <a:ea typeface="宋体" pitchFamily="2" charset="-122"/>
              </a:rPr>
              <a:t>。 如果编码率为 </a:t>
            </a:r>
            <a:r>
              <a:rPr lang="en-US" altLang="zh-CN" b="1" kern="0" dirty="0">
                <a:ea typeface="宋体" pitchFamily="2" charset="-122"/>
              </a:rPr>
              <a:t>10</a:t>
            </a:r>
            <a:r>
              <a:rPr lang="zh-CN" altLang="en-US" b="1" kern="0" dirty="0">
                <a:ea typeface="宋体" pitchFamily="2" charset="-122"/>
              </a:rPr>
              <a:t> </a:t>
            </a:r>
            <a:r>
              <a:rPr lang="en-US" altLang="zh-CN" b="1" kern="0" dirty="0">
                <a:ea typeface="宋体" pitchFamily="2" charset="-122"/>
              </a:rPr>
              <a:t>bit/Hz</a:t>
            </a:r>
            <a:r>
              <a:rPr lang="zh-CN" altLang="en-US" b="1" kern="0" dirty="0">
                <a:ea typeface="宋体" pitchFamily="2" charset="-122"/>
              </a:rPr>
              <a:t>，则数据传输率为 </a:t>
            </a:r>
            <a:r>
              <a:rPr lang="en-US" altLang="zh-CN" b="1" kern="0" dirty="0">
                <a:ea typeface="宋体" pitchFamily="2" charset="-122"/>
              </a:rPr>
              <a:t>300 </a:t>
            </a:r>
            <a:r>
              <a:rPr lang="en-US" altLang="zh-CN" b="1" kern="0" dirty="0" err="1">
                <a:ea typeface="宋体" pitchFamily="2" charset="-122"/>
              </a:rPr>
              <a:t>Tbps</a:t>
            </a:r>
            <a:r>
              <a:rPr lang="en-US" altLang="zh-CN" b="1" kern="0" dirty="0">
                <a:ea typeface="宋体" pitchFamily="2" charset="-122"/>
              </a:rPr>
              <a:t> </a:t>
            </a:r>
            <a:r>
              <a:rPr lang="zh-CN" altLang="en-US" b="1" kern="0" dirty="0">
                <a:ea typeface="宋体" pitchFamily="2" charset="-122"/>
              </a:rPr>
              <a:t>。</a:t>
            </a:r>
            <a:endParaRPr lang="en-US" altLang="zh-CN" b="1" kern="0" dirty="0">
              <a:ea typeface="宋体" pitchFamily="2" charset="-122"/>
            </a:endParaRPr>
          </a:p>
          <a:p>
            <a:pPr marL="1169988">
              <a:spcBef>
                <a:spcPts val="1200"/>
              </a:spcBef>
              <a:buFontTx/>
              <a:buNone/>
            </a:pPr>
            <a:r>
              <a:rPr lang="en-US" altLang="zh-CN" b="1" kern="0" dirty="0">
                <a:ea typeface="宋体" pitchFamily="2" charset="-122"/>
              </a:rPr>
              <a:t>		</a:t>
            </a:r>
            <a:endParaRPr lang="en-US" altLang="zh-CN" b="1" kern="0" baseline="30000" dirty="0">
              <a:ea typeface="宋体" pitchFamily="2" charset="-122"/>
            </a:endParaRPr>
          </a:p>
        </p:txBody>
      </p:sp>
      <p:pic>
        <p:nvPicPr>
          <p:cNvPr id="7" name="Picture 4" descr="2-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845" y="1102902"/>
            <a:ext cx="5182491" cy="273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26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dirty="0">
                <a:ea typeface="宋体" panose="02010600030101010101" pitchFamily="2" charset="-122"/>
              </a:rPr>
              <a:t>无线电传输  </a:t>
            </a:r>
            <a:r>
              <a:rPr lang="en-US" altLang="zh-CN" dirty="0">
                <a:ea typeface="宋体" panose="02010600030101010101" pitchFamily="2" charset="-122"/>
              </a:rPr>
              <a:t>Radio Transmission</a:t>
            </a:r>
          </a:p>
        </p:txBody>
      </p:sp>
      <p:pic>
        <p:nvPicPr>
          <p:cNvPr id="18436" name="Picture 4" descr="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318558"/>
            <a:ext cx="8505825" cy="20145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bwMode="auto">
          <a:xfrm>
            <a:off x="252692" y="3816907"/>
            <a:ext cx="8676714" cy="267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38163" indent="-538163">
              <a:spcBef>
                <a:spcPts val="600"/>
              </a:spcBef>
              <a:buClrTx/>
              <a:buSzPct val="75000"/>
              <a:buFont typeface="Wingdings" panose="05000000000000000000" pitchFamily="2" charset="2"/>
              <a:buChar char="n"/>
            </a:pPr>
            <a:r>
              <a:rPr lang="zh-CN" altLang="en-US" b="1" kern="0" dirty="0">
                <a:ea typeface="宋体" panose="02010600030101010101" pitchFamily="2" charset="-122"/>
              </a:rPr>
              <a:t>低频电波信号容易穿透障碍物</a:t>
            </a:r>
            <a:endParaRPr lang="en-US" altLang="zh-CN" b="1" kern="0" dirty="0">
              <a:ea typeface="宋体" panose="02010600030101010101" pitchFamily="2" charset="-122"/>
            </a:endParaRPr>
          </a:p>
          <a:p>
            <a:pPr marL="538163" indent="-538163">
              <a:spcBef>
                <a:spcPts val="600"/>
              </a:spcBef>
              <a:buClrTx/>
              <a:buSzPct val="75000"/>
              <a:buFont typeface="Wingdings" panose="05000000000000000000" pitchFamily="2" charset="2"/>
              <a:buChar char="n"/>
            </a:pPr>
            <a:r>
              <a:rPr lang="zh-CN" altLang="en-US" b="1" kern="0" dirty="0">
                <a:ea typeface="宋体" panose="02010600030101010101" pitchFamily="2" charset="-122"/>
              </a:rPr>
              <a:t>路径衰减（</a:t>
            </a:r>
            <a:r>
              <a:rPr lang="en-US" altLang="zh-CN" b="1" kern="0" dirty="0">
                <a:ea typeface="宋体" panose="02010600030101010101" pitchFamily="2" charset="-122"/>
              </a:rPr>
              <a:t>path loss</a:t>
            </a:r>
            <a:r>
              <a:rPr lang="zh-CN" altLang="en-US" b="1" kern="0" dirty="0">
                <a:ea typeface="宋体" panose="02010600030101010101" pitchFamily="2" charset="-122"/>
              </a:rPr>
              <a:t>）：以 </a:t>
            </a:r>
            <a:r>
              <a:rPr lang="en-US" altLang="zh-CN" b="1" kern="0" dirty="0">
                <a:ea typeface="宋体" panose="02010600030101010101" pitchFamily="2" charset="-122"/>
              </a:rPr>
              <a:t>1/r</a:t>
            </a:r>
            <a:r>
              <a:rPr lang="en-US" altLang="zh-CN" b="1" kern="0" baseline="30000" dirty="0">
                <a:ea typeface="宋体" panose="02010600030101010101" pitchFamily="2" charset="-122"/>
              </a:rPr>
              <a:t>2 </a:t>
            </a:r>
            <a:r>
              <a:rPr lang="zh-CN" altLang="en-US" b="1" kern="0" dirty="0">
                <a:ea typeface="宋体" panose="02010600030101010101" pitchFamily="2" charset="-122"/>
              </a:rPr>
              <a:t>的速度衰减</a:t>
            </a:r>
            <a:endParaRPr lang="en-US" altLang="zh-CN" b="1" kern="0" dirty="0">
              <a:ea typeface="宋体" panose="02010600030101010101" pitchFamily="2" charset="-122"/>
            </a:endParaRPr>
          </a:p>
          <a:p>
            <a:pPr marL="919163" lvl="1" indent="-381000">
              <a:spcBef>
                <a:spcPts val="600"/>
              </a:spcBef>
              <a:buClrTx/>
              <a:buSzPct val="75000"/>
              <a:buFont typeface="Wingdings" panose="05000000000000000000" pitchFamily="2" charset="2"/>
              <a:buChar char="n"/>
            </a:pPr>
            <a:r>
              <a:rPr lang="zh-CN" altLang="en-US" sz="1800" b="1" kern="0" dirty="0">
                <a:ea typeface="宋体" panose="02010600030101010101" pitchFamily="2" charset="-122"/>
              </a:rPr>
              <a:t>无线电信号在自由空间中，距离每增加一倍则信号能量下降</a:t>
            </a:r>
            <a:r>
              <a:rPr lang="en-US" altLang="zh-CN" sz="1800" b="1" kern="0" dirty="0">
                <a:ea typeface="宋体" panose="02010600030101010101" pitchFamily="2" charset="-122"/>
              </a:rPr>
              <a:t>6</a:t>
            </a:r>
            <a:r>
              <a:rPr lang="zh-CN" altLang="en-US" sz="1800" b="1" kern="0" dirty="0">
                <a:ea typeface="宋体" panose="02010600030101010101" pitchFamily="2" charset="-122"/>
              </a:rPr>
              <a:t>分贝</a:t>
            </a:r>
            <a:endParaRPr lang="en-US" altLang="zh-CN" sz="1800" b="1" kern="0" dirty="0">
              <a:ea typeface="宋体" panose="02010600030101010101" pitchFamily="2" charset="-122"/>
            </a:endParaRPr>
          </a:p>
          <a:p>
            <a:pPr marL="919163" lvl="1" indent="-381000">
              <a:spcBef>
                <a:spcPts val="600"/>
              </a:spcBef>
              <a:buClrTx/>
              <a:buSzPct val="75000"/>
              <a:buFont typeface="Wingdings" panose="05000000000000000000" pitchFamily="2" charset="2"/>
              <a:buChar char="n"/>
            </a:pPr>
            <a:r>
              <a:rPr lang="zh-CN" altLang="en-US" sz="1800" b="1" kern="0" dirty="0">
                <a:ea typeface="宋体" panose="02010600030101010101" pitchFamily="2" charset="-122"/>
              </a:rPr>
              <a:t>引导性介质的信号在单位距离下降的能量比例相同，例如信号沿双绞线每</a:t>
            </a:r>
            <a:r>
              <a:rPr lang="en-US" altLang="zh-CN" sz="1800" b="1" kern="0" dirty="0">
                <a:ea typeface="宋体" panose="02010600030101010101" pitchFamily="2" charset="-122"/>
              </a:rPr>
              <a:t>100</a:t>
            </a:r>
            <a:r>
              <a:rPr lang="zh-CN" altLang="en-US" sz="1800" b="1" kern="0" dirty="0">
                <a:ea typeface="宋体" panose="02010600030101010101" pitchFamily="2" charset="-122"/>
              </a:rPr>
              <a:t>米能量下降</a:t>
            </a:r>
            <a:r>
              <a:rPr lang="en-US" altLang="zh-CN" sz="1800" b="1" kern="0" dirty="0">
                <a:ea typeface="宋体" panose="02010600030101010101" pitchFamily="2" charset="-122"/>
              </a:rPr>
              <a:t>20</a:t>
            </a:r>
            <a:r>
              <a:rPr lang="zh-CN" altLang="en-US" sz="1800" b="1" kern="0" dirty="0">
                <a:ea typeface="宋体" panose="02010600030101010101" pitchFamily="2" charset="-122"/>
              </a:rPr>
              <a:t>分贝</a:t>
            </a:r>
            <a:endParaRPr lang="en-US" altLang="zh-CN" sz="1800" b="1" kern="0" dirty="0">
              <a:ea typeface="宋体" panose="02010600030101010101" pitchFamily="2" charset="-122"/>
            </a:endParaRPr>
          </a:p>
          <a:p>
            <a:pPr marL="538163" indent="-538163">
              <a:spcBef>
                <a:spcPts val="600"/>
              </a:spcBef>
              <a:buClrTx/>
              <a:buSzPct val="75000"/>
              <a:buFont typeface="Wingdings" panose="05000000000000000000" pitchFamily="2" charset="2"/>
              <a:buChar char="n"/>
            </a:pPr>
            <a:r>
              <a:rPr lang="en-US" altLang="zh-CN" b="1" dirty="0">
                <a:ea typeface="宋体" panose="02010600030101010101" pitchFamily="2" charset="-122"/>
              </a:rPr>
              <a:t>VLF</a:t>
            </a:r>
            <a:r>
              <a:rPr lang="zh-CN" altLang="en-US" b="1" dirty="0">
                <a:ea typeface="宋体" panose="02010600030101010101" pitchFamily="2" charset="-122"/>
              </a:rPr>
              <a:t>、</a:t>
            </a:r>
            <a:r>
              <a:rPr lang="en-US" altLang="zh-CN" b="1" dirty="0">
                <a:ea typeface="宋体" panose="02010600030101010101" pitchFamily="2" charset="-122"/>
              </a:rPr>
              <a:t>LF </a:t>
            </a:r>
            <a:r>
              <a:rPr lang="zh-CN" altLang="en-US" b="1" dirty="0">
                <a:ea typeface="宋体" panose="02010600030101010101" pitchFamily="2" charset="-122"/>
              </a:rPr>
              <a:t>和</a:t>
            </a:r>
            <a:r>
              <a:rPr lang="en-US" altLang="zh-CN" b="1" dirty="0">
                <a:ea typeface="宋体" panose="02010600030101010101" pitchFamily="2" charset="-122"/>
              </a:rPr>
              <a:t> MF </a:t>
            </a:r>
            <a:r>
              <a:rPr lang="zh-CN" altLang="en-US" b="1" dirty="0">
                <a:ea typeface="宋体" panose="02010600030101010101" pitchFamily="2" charset="-122"/>
              </a:rPr>
              <a:t>波段的无线电波沿着地面或地球曲面传播</a:t>
            </a:r>
            <a:endParaRPr lang="en-US" altLang="zh-CN" b="1" dirty="0">
              <a:ea typeface="宋体" panose="02010600030101010101" pitchFamily="2" charset="-122"/>
            </a:endParaRPr>
          </a:p>
          <a:p>
            <a:pPr marL="538163" indent="-538163">
              <a:spcBef>
                <a:spcPts val="600"/>
              </a:spcBef>
              <a:buClrTx/>
              <a:buSzPct val="75000"/>
              <a:buFont typeface="Wingdings" panose="05000000000000000000" pitchFamily="2" charset="2"/>
              <a:buChar char="n"/>
            </a:pPr>
            <a:r>
              <a:rPr lang="en-US" altLang="zh-CN" b="1" dirty="0">
                <a:ea typeface="宋体" panose="02010600030101010101" pitchFamily="2" charset="-122"/>
              </a:rPr>
              <a:t>HF </a:t>
            </a:r>
            <a:r>
              <a:rPr lang="zh-CN" altLang="en-US" b="1" dirty="0">
                <a:ea typeface="宋体" panose="02010600030101010101" pitchFamily="2" charset="-122"/>
              </a:rPr>
              <a:t>波段的无线电波被电离层折射反弹</a:t>
            </a:r>
            <a:endParaRPr lang="en-US" altLang="zh-CN" b="1" dirty="0">
              <a:ea typeface="宋体" panose="02010600030101010101" pitchFamily="2" charset="-122"/>
            </a:endParaRPr>
          </a:p>
          <a:p>
            <a:pPr marL="538163" indent="-538163">
              <a:spcBef>
                <a:spcPts val="600"/>
              </a:spcBef>
              <a:buClrTx/>
              <a:buSzPct val="75000"/>
              <a:buFont typeface="Wingdings" panose="05000000000000000000" pitchFamily="2" charset="2"/>
              <a:buChar char="n"/>
            </a:pPr>
            <a:endParaRPr lang="en-US" altLang="zh-CN" b="1" kern="0" dirty="0">
              <a:ea typeface="宋体" panose="02010600030101010101" pitchFamily="2" charset="-122"/>
            </a:endParaRPr>
          </a:p>
          <a:p>
            <a:pPr marL="538163" indent="-538163">
              <a:spcBef>
                <a:spcPts val="600"/>
              </a:spcBef>
              <a:buClrTx/>
              <a:buSzPct val="75000"/>
              <a:buFont typeface="Wingdings" panose="05000000000000000000" pitchFamily="2" charset="2"/>
              <a:buChar char="n"/>
            </a:pPr>
            <a:endParaRPr lang="en-US" altLang="zh-CN" b="1" kern="0" dirty="0">
              <a:ea typeface="宋体" panose="02010600030101010101" pitchFamily="2" charset="-122"/>
            </a:endParaRPr>
          </a:p>
        </p:txBody>
      </p:sp>
    </p:spTree>
    <p:extLst>
      <p:ext uri="{BB962C8B-B14F-4D97-AF65-F5344CB8AC3E}">
        <p14:creationId xmlns:p14="http://schemas.microsoft.com/office/powerpoint/2010/main" val="283714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sz="4000" b="1" dirty="0">
                <a:solidFill>
                  <a:schemeClr val="tx1"/>
                </a:solidFill>
                <a:ea typeface="宋体" pitchFamily="2" charset="-122"/>
              </a:rPr>
              <a:t>模拟通信系统</a:t>
            </a:r>
          </a:p>
        </p:txBody>
      </p:sp>
      <p:sp>
        <p:nvSpPr>
          <p:cNvPr id="106499" name="Rectangle 3"/>
          <p:cNvSpPr>
            <a:spLocks noGrp="1" noChangeArrowheads="1"/>
          </p:cNvSpPr>
          <p:nvPr>
            <p:ph type="body" idx="1"/>
          </p:nvPr>
        </p:nvSpPr>
        <p:spPr>
          <a:xfrm>
            <a:off x="323850" y="1279712"/>
            <a:ext cx="8496300" cy="2633382"/>
          </a:xfrm>
        </p:spPr>
        <p:txBody>
          <a:bodyPr/>
          <a:lstStyle/>
          <a:p>
            <a:pPr>
              <a:lnSpc>
                <a:spcPct val="120000"/>
              </a:lnSpc>
              <a:buFont typeface="Wingdings" pitchFamily="2" charset="2"/>
              <a:buChar char="n"/>
            </a:pPr>
            <a:r>
              <a:rPr lang="zh-CN" altLang="en-US" dirty="0">
                <a:ea typeface="宋体" pitchFamily="2" charset="-122"/>
              </a:rPr>
              <a:t>模拟通信系统通常由信源、调制器、信道、解调器、信宿以及噪声源组成。信源所产生的原始模拟信号一般都要经过调制再通过信道传输。到达信宿后，通过解调器将信号解调出来。</a:t>
            </a:r>
          </a:p>
          <a:p>
            <a:pPr>
              <a:lnSpc>
                <a:spcPct val="120000"/>
              </a:lnSpc>
              <a:buFont typeface="Wingdings" pitchFamily="2" charset="2"/>
              <a:buChar char="n"/>
            </a:pPr>
            <a:r>
              <a:rPr lang="zh-CN" altLang="en-US" dirty="0">
                <a:ea typeface="宋体" pitchFamily="2" charset="-122"/>
              </a:rPr>
              <a:t>早期的电话、广播、电视等都属于模拟通信系统。</a:t>
            </a:r>
          </a:p>
        </p:txBody>
      </p:sp>
      <p:pic>
        <p:nvPicPr>
          <p:cNvPr id="1065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96361"/>
            <a:ext cx="78486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ana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451" y="5422900"/>
            <a:ext cx="1641269" cy="6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ana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9280" y="5422899"/>
            <a:ext cx="1641269" cy="6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dirty="0">
                <a:ea typeface="宋体" panose="02010600030101010101" pitchFamily="2" charset="-122"/>
              </a:rPr>
              <a:t>微波传输  </a:t>
            </a:r>
            <a:r>
              <a:rPr lang="en-US" altLang="zh-CN" dirty="0">
                <a:ea typeface="宋体" panose="02010600030101010101" pitchFamily="2" charset="-122"/>
              </a:rPr>
              <a:t>Microwave Transmission</a:t>
            </a:r>
          </a:p>
        </p:txBody>
      </p:sp>
      <p:sp>
        <p:nvSpPr>
          <p:cNvPr id="5" name="Rectangle 3"/>
          <p:cNvSpPr txBox="1">
            <a:spLocks noChangeArrowheads="1"/>
          </p:cNvSpPr>
          <p:nvPr/>
        </p:nvSpPr>
        <p:spPr bwMode="auto">
          <a:xfrm>
            <a:off x="291189" y="3822087"/>
            <a:ext cx="8676714" cy="267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38163" indent="-538163">
              <a:spcBef>
                <a:spcPts val="600"/>
              </a:spcBef>
              <a:buClrTx/>
              <a:buSzPct val="75000"/>
              <a:buFont typeface="Wingdings" panose="05000000000000000000" pitchFamily="2" charset="2"/>
              <a:buChar char="n"/>
            </a:pPr>
            <a:r>
              <a:rPr lang="zh-CN" altLang="en-US" sz="2200" b="1" kern="0" dirty="0">
                <a:ea typeface="宋体" panose="02010600030101010101" pitchFamily="2" charset="-122"/>
              </a:rPr>
              <a:t>微波几乎沿直线传播；由于受到地球曲面影响，长距离传输需要使用中继器</a:t>
            </a:r>
            <a:endParaRPr lang="en-US" altLang="zh-CN" sz="2200" b="1" kern="0" dirty="0">
              <a:ea typeface="宋体" panose="02010600030101010101" pitchFamily="2" charset="-122"/>
            </a:endParaRPr>
          </a:p>
          <a:p>
            <a:pPr marL="538163" lvl="1" indent="-538163">
              <a:spcBef>
                <a:spcPts val="600"/>
              </a:spcBef>
              <a:buClrTx/>
              <a:buSzPct val="75000"/>
              <a:buFont typeface="Wingdings" panose="05000000000000000000" pitchFamily="2" charset="2"/>
              <a:buChar char="n"/>
            </a:pPr>
            <a:r>
              <a:rPr lang="zh-CN" altLang="en-US" sz="2200" b="1" kern="0" dirty="0">
                <a:ea typeface="宋体" panose="02010600030101010101" pitchFamily="2" charset="-122"/>
              </a:rPr>
              <a:t>应用：地面微波接力通信、卫星通信等  </a:t>
            </a:r>
          </a:p>
          <a:p>
            <a:pPr marL="538163" indent="-538163">
              <a:spcBef>
                <a:spcPts val="600"/>
              </a:spcBef>
              <a:buClrTx/>
              <a:buSzPct val="75000"/>
              <a:buFont typeface="Wingdings" panose="05000000000000000000" pitchFamily="2" charset="2"/>
              <a:buChar char="n"/>
            </a:pPr>
            <a:r>
              <a:rPr lang="zh-CN" altLang="en-US" sz="2200" b="1" kern="0" dirty="0">
                <a:ea typeface="宋体" panose="02010600030101010101" pitchFamily="2" charset="-122"/>
              </a:rPr>
              <a:t>能量集中，信噪比较高；但要求发射端和接收端的天线精准对齐</a:t>
            </a:r>
            <a:endParaRPr lang="en-US" altLang="zh-CN" sz="2200" b="1" kern="0" dirty="0">
              <a:ea typeface="宋体" panose="02010600030101010101" pitchFamily="2" charset="-122"/>
            </a:endParaRPr>
          </a:p>
          <a:p>
            <a:pPr marL="538163" indent="-538163">
              <a:spcBef>
                <a:spcPts val="600"/>
              </a:spcBef>
              <a:buClrTx/>
              <a:buSzPct val="75000"/>
              <a:buFont typeface="Wingdings" panose="05000000000000000000" pitchFamily="2" charset="2"/>
              <a:buChar char="n"/>
            </a:pPr>
            <a:r>
              <a:rPr lang="zh-CN" altLang="en-US" sz="2200" b="1" kern="0" dirty="0">
                <a:ea typeface="宋体" panose="02010600030101010101" pitchFamily="2" charset="-122"/>
              </a:rPr>
              <a:t>穿透性差；发送的信号会被大气层折射回来</a:t>
            </a:r>
            <a:endParaRPr lang="en-US" altLang="zh-CN" sz="2200" b="1" kern="0" dirty="0">
              <a:ea typeface="宋体" panose="02010600030101010101" pitchFamily="2" charset="-122"/>
            </a:endParaRPr>
          </a:p>
          <a:p>
            <a:pPr marL="538163" indent="-538163">
              <a:spcBef>
                <a:spcPts val="600"/>
              </a:spcBef>
              <a:buClrTx/>
              <a:buSzPct val="75000"/>
              <a:buFont typeface="Wingdings" panose="05000000000000000000" pitchFamily="2" charset="2"/>
              <a:buChar char="n"/>
            </a:pPr>
            <a:r>
              <a:rPr lang="zh-CN" altLang="en-US" sz="2200" b="1" kern="0" dirty="0">
                <a:ea typeface="宋体" panose="02010600030101010101" pitchFamily="2" charset="-122"/>
              </a:rPr>
              <a:t>多径衰落（</a:t>
            </a:r>
            <a:r>
              <a:rPr lang="en-US" altLang="zh-CN" sz="2200" b="1" kern="0" dirty="0">
                <a:ea typeface="宋体" panose="02010600030101010101" pitchFamily="2" charset="-122"/>
              </a:rPr>
              <a:t>multipath loss</a:t>
            </a:r>
            <a:r>
              <a:rPr lang="zh-CN" altLang="en-US" sz="2200" b="1" kern="0" dirty="0">
                <a:ea typeface="宋体" panose="02010600030101010101" pitchFamily="2" charset="-122"/>
              </a:rPr>
              <a:t>）：多径信号相互抵消</a:t>
            </a:r>
            <a:endParaRPr lang="en-US" altLang="zh-CN" sz="2200" b="1" kern="0" dirty="0">
              <a:ea typeface="宋体" panose="02010600030101010101" pitchFamily="2" charset="-122"/>
            </a:endParaRPr>
          </a:p>
          <a:p>
            <a:pPr marL="538163" indent="-538163">
              <a:spcBef>
                <a:spcPts val="600"/>
              </a:spcBef>
              <a:buClrTx/>
              <a:buSzPct val="75000"/>
              <a:buFont typeface="Wingdings" panose="05000000000000000000" pitchFamily="2" charset="2"/>
              <a:buChar char="n"/>
            </a:pPr>
            <a:r>
              <a:rPr lang="zh-CN" altLang="en-US" sz="2200" b="1" kern="0" dirty="0">
                <a:ea typeface="宋体" panose="02010600030101010101" pitchFamily="2" charset="-122"/>
              </a:rPr>
              <a:t>建设成本较低（微波塔一般相距</a:t>
            </a:r>
            <a:r>
              <a:rPr lang="en-US" altLang="zh-CN" sz="2200" b="1" kern="0" dirty="0">
                <a:ea typeface="宋体" panose="02010600030101010101" pitchFamily="2" charset="-122"/>
              </a:rPr>
              <a:t>50</a:t>
            </a:r>
            <a:r>
              <a:rPr lang="zh-CN" altLang="en-US" sz="2200" b="1" kern="0" dirty="0">
                <a:ea typeface="宋体" panose="02010600030101010101" pitchFamily="2" charset="-122"/>
              </a:rPr>
              <a:t>千米）</a:t>
            </a:r>
            <a:endParaRPr lang="en-US" altLang="zh-CN" sz="2200" b="1" kern="0" dirty="0">
              <a:ea typeface="宋体" panose="02010600030101010101" pitchFamily="2" charset="-122"/>
            </a:endParaRPr>
          </a:p>
        </p:txBody>
      </p:sp>
      <p:pic>
        <p:nvPicPr>
          <p:cNvPr id="92162"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546" y="1653526"/>
            <a:ext cx="4280811" cy="1489724"/>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43" y="1327636"/>
            <a:ext cx="15716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92168" name="Picture 8"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4424" y="1327636"/>
            <a:ext cx="1571626"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13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z="3600" dirty="0">
                <a:ea typeface="宋体" panose="02010600030101010101" pitchFamily="2" charset="-122"/>
              </a:rPr>
              <a:t>电磁频谱政策 </a:t>
            </a:r>
            <a:br>
              <a:rPr lang="en-US" altLang="zh-CN" sz="3600" dirty="0">
                <a:ea typeface="宋体" panose="02010600030101010101" pitchFamily="2" charset="-122"/>
              </a:rPr>
            </a:br>
            <a:r>
              <a:rPr lang="en-US" altLang="zh-CN" sz="3600" dirty="0">
                <a:ea typeface="宋体" panose="02010600030101010101" pitchFamily="2" charset="-122"/>
              </a:rPr>
              <a:t>Politics of the Electromagnetic Spectrum</a:t>
            </a:r>
          </a:p>
        </p:txBody>
      </p:sp>
      <p:sp>
        <p:nvSpPr>
          <p:cNvPr id="19459" name="Rectangle 3"/>
          <p:cNvSpPr>
            <a:spLocks noGrp="1" noChangeArrowheads="1"/>
          </p:cNvSpPr>
          <p:nvPr>
            <p:ph type="body" idx="1"/>
          </p:nvPr>
        </p:nvSpPr>
        <p:spPr>
          <a:xfrm>
            <a:off x="242046" y="4773706"/>
            <a:ext cx="8927353" cy="2084294"/>
          </a:xfrm>
        </p:spPr>
        <p:txBody>
          <a:bodyPr/>
          <a:lstStyle/>
          <a:p>
            <a:pPr marL="363538" indent="-363538">
              <a:spcBef>
                <a:spcPts val="600"/>
              </a:spcBef>
              <a:buClrTx/>
              <a:buSzPct val="75000"/>
              <a:buFont typeface="Wingdings" panose="05000000000000000000" pitchFamily="2" charset="2"/>
              <a:buChar char="n"/>
            </a:pPr>
            <a:r>
              <a:rPr lang="zh-CN" altLang="en-US" sz="2800" b="1" dirty="0">
                <a:ea typeface="宋体" panose="02010600030101010101" pitchFamily="2" charset="-122"/>
              </a:rPr>
              <a:t>非许可性频段：</a:t>
            </a:r>
            <a:r>
              <a:rPr lang="en-US" altLang="zh-CN" sz="2800" b="1" dirty="0">
                <a:ea typeface="宋体" panose="02010600030101010101" pitchFamily="2" charset="-122"/>
              </a:rPr>
              <a:t>ISM</a:t>
            </a:r>
            <a:r>
              <a:rPr lang="zh-CN" altLang="en-US" sz="2800" b="1" dirty="0">
                <a:ea typeface="宋体" panose="02010600030101010101" pitchFamily="2" charset="-122"/>
              </a:rPr>
              <a:t>（</a:t>
            </a:r>
            <a:r>
              <a:rPr lang="en-US" altLang="zh-CN" sz="2800" b="1" dirty="0">
                <a:ea typeface="宋体" panose="02010600030101010101" pitchFamily="2" charset="-122"/>
              </a:rPr>
              <a:t>Industrial, Scientific, Medical</a:t>
            </a:r>
            <a:r>
              <a:rPr lang="zh-CN" altLang="en-US" sz="2800" b="1" dirty="0">
                <a:ea typeface="宋体" panose="02010600030101010101" pitchFamily="2" charset="-122"/>
              </a:rPr>
              <a:t>）</a:t>
            </a:r>
            <a:endParaRPr lang="en-US" altLang="zh-CN" sz="2800" b="1" dirty="0">
              <a:ea typeface="宋体" panose="02010600030101010101" pitchFamily="2" charset="-122"/>
            </a:endParaRPr>
          </a:p>
          <a:p>
            <a:pPr marL="1076325" indent="-498475">
              <a:lnSpc>
                <a:spcPct val="150000"/>
              </a:lnSpc>
              <a:spcBef>
                <a:spcPts val="600"/>
              </a:spcBef>
              <a:buClrTx/>
              <a:buSzPct val="75000"/>
              <a:buFont typeface="Wingdings" panose="05000000000000000000" pitchFamily="2" charset="2"/>
              <a:buChar char="n"/>
              <a:tabLst>
                <a:tab pos="1169988" algn="l"/>
              </a:tabLst>
            </a:pPr>
            <a:r>
              <a:rPr lang="zh-CN" altLang="en-US" dirty="0">
                <a:ea typeface="宋体" panose="02010600030101010101" pitchFamily="2" charset="-122"/>
              </a:rPr>
              <a:t>限制发射功率（</a:t>
            </a:r>
            <a:r>
              <a:rPr lang="en-US" altLang="zh-CN" dirty="0">
                <a:ea typeface="宋体" panose="02010600030101010101" pitchFamily="2" charset="-122"/>
              </a:rPr>
              <a:t>e.g. 1</a:t>
            </a:r>
            <a:r>
              <a:rPr lang="zh-CN" altLang="en-US" dirty="0">
                <a:ea typeface="宋体" panose="02010600030101010101" pitchFamily="2" charset="-122"/>
              </a:rPr>
              <a:t>瓦）</a:t>
            </a:r>
            <a:endParaRPr lang="en-US" altLang="zh-CN" dirty="0">
              <a:ea typeface="宋体" panose="02010600030101010101" pitchFamily="2" charset="-122"/>
            </a:endParaRPr>
          </a:p>
          <a:p>
            <a:pPr marL="1076325" indent="-498475">
              <a:lnSpc>
                <a:spcPct val="150000"/>
              </a:lnSpc>
              <a:spcBef>
                <a:spcPts val="600"/>
              </a:spcBef>
              <a:buClrTx/>
              <a:buSzPct val="75000"/>
              <a:buFont typeface="Wingdings" panose="05000000000000000000" pitchFamily="2" charset="2"/>
              <a:buChar char="n"/>
              <a:tabLst>
                <a:tab pos="1169988" algn="l"/>
              </a:tabLst>
            </a:pPr>
            <a:r>
              <a:rPr lang="en-US" altLang="zh-CN" dirty="0">
                <a:ea typeface="宋体" panose="02010600030101010101" pitchFamily="2" charset="-122"/>
              </a:rPr>
              <a:t>802.11</a:t>
            </a:r>
            <a:r>
              <a:rPr lang="zh-CN" altLang="en-US" dirty="0">
                <a:ea typeface="宋体" panose="02010600030101010101" pitchFamily="2" charset="-122"/>
              </a:rPr>
              <a:t>、蓝牙等</a:t>
            </a:r>
            <a:endParaRPr lang="en-US" altLang="zh-CN" dirty="0">
              <a:ea typeface="宋体" panose="02010600030101010101" pitchFamily="2" charset="-122"/>
            </a:endParaRPr>
          </a:p>
        </p:txBody>
      </p:sp>
      <p:pic>
        <p:nvPicPr>
          <p:cNvPr id="19460" name="Picture 4" descr="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75" y="2251075"/>
            <a:ext cx="7486650" cy="171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07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dirty="0">
                <a:ea typeface="宋体" panose="02010600030101010101" pitchFamily="2" charset="-122"/>
              </a:rPr>
              <a:t>光通信 </a:t>
            </a:r>
            <a:r>
              <a:rPr lang="en-US" altLang="zh-CN" dirty="0" err="1">
                <a:ea typeface="宋体" panose="02010600030101010101" pitchFamily="2" charset="-122"/>
              </a:rPr>
              <a:t>Lightwave</a:t>
            </a:r>
            <a:r>
              <a:rPr lang="en-US" altLang="zh-CN" dirty="0">
                <a:ea typeface="宋体" panose="02010600030101010101" pitchFamily="2" charset="-122"/>
              </a:rPr>
              <a:t> Transmission</a:t>
            </a:r>
          </a:p>
        </p:txBody>
      </p:sp>
      <p:sp>
        <p:nvSpPr>
          <p:cNvPr id="20483" name="Rectangle 3"/>
          <p:cNvSpPr>
            <a:spLocks noGrp="1" noChangeArrowheads="1"/>
          </p:cNvSpPr>
          <p:nvPr>
            <p:ph type="body" idx="1"/>
          </p:nvPr>
        </p:nvSpPr>
        <p:spPr/>
        <p:txBody>
          <a:bodyPr/>
          <a:lstStyle/>
          <a:p>
            <a:pPr algn="ctr">
              <a:buFontTx/>
              <a:buNone/>
            </a:pPr>
            <a:r>
              <a:rPr lang="zh-CN" altLang="en-US" dirty="0">
                <a:ea typeface="宋体" panose="02010600030101010101" pitchFamily="2" charset="-122"/>
              </a:rPr>
              <a:t>对流的气流可能干扰激光通信系统</a:t>
            </a:r>
            <a:endParaRPr lang="en-US" altLang="zh-CN" dirty="0">
              <a:ea typeface="宋体" panose="02010600030101010101" pitchFamily="2" charset="-122"/>
            </a:endParaRPr>
          </a:p>
        </p:txBody>
      </p:sp>
      <p:pic>
        <p:nvPicPr>
          <p:cNvPr id="20484" name="Picture 4" descr="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988" y="1304925"/>
            <a:ext cx="5656262" cy="420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281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1143000"/>
          </a:xfrm>
        </p:spPr>
        <p:txBody>
          <a:bodyPr/>
          <a:lstStyle/>
          <a:p>
            <a:r>
              <a:rPr lang="zh-CN" altLang="en-US" dirty="0">
                <a:ea typeface="宋体" panose="02010600030101010101" pitchFamily="2" charset="-122"/>
              </a:rPr>
              <a:t>卫星通信  </a:t>
            </a:r>
            <a:r>
              <a:rPr lang="en-US" altLang="zh-CN" dirty="0">
                <a:ea typeface="宋体" panose="02010600030101010101" pitchFamily="2" charset="-122"/>
              </a:rPr>
              <a:t>Communication Satellites</a:t>
            </a:r>
            <a:endParaRPr lang="en-US" altLang="zh-CN" sz="4800" b="1" dirty="0">
              <a:solidFill>
                <a:schemeClr val="tx1"/>
              </a:solidFill>
              <a:ea typeface="宋体" pitchFamily="2" charset="-122"/>
            </a:endParaRPr>
          </a:p>
        </p:txBody>
      </p:sp>
      <p:pic>
        <p:nvPicPr>
          <p:cNvPr id="21508" name="Picture 4" descr="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0" y="1723931"/>
            <a:ext cx="6656388" cy="36925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7386638" y="2022382"/>
            <a:ext cx="1676679"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174625" indent="-153988">
              <a:spcBef>
                <a:spcPts val="1200"/>
              </a:spcBef>
              <a:buFontTx/>
              <a:buChar char="•"/>
              <a:tabLst>
                <a:tab pos="93663" algn="l"/>
                <a:tab pos="363538" algn="l"/>
                <a:tab pos="806450" algn="l"/>
              </a:tabLst>
            </a:pPr>
            <a:r>
              <a:rPr lang="en-US" altLang="zh-CN" sz="1600" b="1" kern="0" dirty="0">
                <a:ea typeface="宋体" pitchFamily="2" charset="-122"/>
              </a:rPr>
              <a:t>Geostationary Satellites  </a:t>
            </a:r>
          </a:p>
          <a:p>
            <a:pPr marL="174625" indent="-153988">
              <a:spcBef>
                <a:spcPts val="600"/>
              </a:spcBef>
              <a:spcAft>
                <a:spcPts val="600"/>
              </a:spcAft>
              <a:buNone/>
              <a:tabLst>
                <a:tab pos="93663" algn="l"/>
                <a:tab pos="363538" algn="l"/>
                <a:tab pos="806450" algn="l"/>
              </a:tabLst>
            </a:pPr>
            <a:r>
              <a:rPr lang="zh-CN" altLang="en-US" sz="1600" b="1" kern="0" dirty="0">
                <a:ea typeface="宋体" pitchFamily="2" charset="-122"/>
              </a:rPr>
              <a:t>   地球同步卫星</a:t>
            </a:r>
            <a:endParaRPr lang="en-US" altLang="zh-CN" sz="1600" b="1" kern="0" dirty="0">
              <a:ea typeface="宋体" pitchFamily="2" charset="-122"/>
            </a:endParaRPr>
          </a:p>
          <a:p>
            <a:pPr marL="174625" indent="-153988">
              <a:spcBef>
                <a:spcPts val="600"/>
              </a:spcBef>
              <a:spcAft>
                <a:spcPts val="600"/>
              </a:spcAft>
              <a:buNone/>
              <a:tabLst>
                <a:tab pos="93663" algn="l"/>
                <a:tab pos="363538" algn="l"/>
                <a:tab pos="806450" algn="l"/>
              </a:tabLst>
            </a:pPr>
            <a:endParaRPr lang="zh-CN" altLang="en-US" sz="1600" b="1" kern="0" dirty="0">
              <a:ea typeface="宋体" pitchFamily="2" charset="-122"/>
            </a:endParaRPr>
          </a:p>
          <a:p>
            <a:pPr marL="174625" indent="-153988">
              <a:spcBef>
                <a:spcPts val="1200"/>
              </a:spcBef>
              <a:buFontTx/>
              <a:buChar char="•"/>
              <a:tabLst>
                <a:tab pos="93663" algn="l"/>
                <a:tab pos="363538" algn="l"/>
                <a:tab pos="806450" algn="l"/>
              </a:tabLst>
            </a:pPr>
            <a:r>
              <a:rPr lang="en-US" altLang="zh-CN" sz="1600" b="1" kern="0" dirty="0">
                <a:ea typeface="宋体" pitchFamily="2" charset="-122"/>
              </a:rPr>
              <a:t>Medium-Earth Orbit Satellites  </a:t>
            </a:r>
          </a:p>
          <a:p>
            <a:pPr marL="174625" indent="-153988">
              <a:spcBef>
                <a:spcPts val="600"/>
              </a:spcBef>
              <a:spcAft>
                <a:spcPts val="600"/>
              </a:spcAft>
              <a:buNone/>
              <a:tabLst>
                <a:tab pos="93663" algn="l"/>
                <a:tab pos="363538" algn="l"/>
                <a:tab pos="806450" algn="l"/>
              </a:tabLst>
            </a:pPr>
            <a:r>
              <a:rPr lang="zh-CN" altLang="en-US" sz="1600" b="1" kern="0" dirty="0">
                <a:ea typeface="宋体" pitchFamily="2" charset="-122"/>
              </a:rPr>
              <a:t>   中轨道卫星</a:t>
            </a:r>
            <a:endParaRPr lang="en-US" altLang="zh-CN" sz="1600" b="1" kern="0" dirty="0">
              <a:ea typeface="宋体" pitchFamily="2" charset="-122"/>
            </a:endParaRPr>
          </a:p>
          <a:p>
            <a:pPr marL="174625" indent="-153988">
              <a:spcBef>
                <a:spcPts val="600"/>
              </a:spcBef>
              <a:spcAft>
                <a:spcPts val="600"/>
              </a:spcAft>
              <a:buNone/>
              <a:tabLst>
                <a:tab pos="93663" algn="l"/>
                <a:tab pos="363538" algn="l"/>
                <a:tab pos="806450" algn="l"/>
              </a:tabLst>
            </a:pPr>
            <a:endParaRPr lang="zh-CN" altLang="en-US" sz="1600" b="1" kern="0" dirty="0">
              <a:ea typeface="宋体" pitchFamily="2" charset="-122"/>
            </a:endParaRPr>
          </a:p>
          <a:p>
            <a:pPr marL="174625" indent="-153988">
              <a:spcBef>
                <a:spcPts val="1200"/>
              </a:spcBef>
              <a:buFontTx/>
              <a:buChar char="•"/>
              <a:tabLst>
                <a:tab pos="93663" algn="l"/>
                <a:tab pos="363538" algn="l"/>
                <a:tab pos="806450" algn="l"/>
              </a:tabLst>
            </a:pPr>
            <a:r>
              <a:rPr lang="en-US" altLang="zh-CN" sz="1600" b="1" kern="0" dirty="0">
                <a:ea typeface="宋体" pitchFamily="2" charset="-122"/>
              </a:rPr>
              <a:t>Low-Earth Orbit Satellites  </a:t>
            </a:r>
          </a:p>
          <a:p>
            <a:pPr marL="174625" indent="-153988">
              <a:spcBef>
                <a:spcPts val="600"/>
              </a:spcBef>
              <a:spcAft>
                <a:spcPts val="600"/>
              </a:spcAft>
              <a:buNone/>
              <a:tabLst>
                <a:tab pos="93663" algn="l"/>
                <a:tab pos="363538" algn="l"/>
                <a:tab pos="806450" algn="l"/>
              </a:tabLst>
            </a:pPr>
            <a:r>
              <a:rPr lang="zh-CN" altLang="en-US" sz="1600" b="1" kern="0" dirty="0">
                <a:ea typeface="宋体" pitchFamily="2" charset="-122"/>
              </a:rPr>
              <a:t>   近地轨道卫星</a:t>
            </a:r>
          </a:p>
        </p:txBody>
      </p:sp>
    </p:spTree>
    <p:extLst>
      <p:ext uri="{BB962C8B-B14F-4D97-AF65-F5344CB8AC3E}">
        <p14:creationId xmlns:p14="http://schemas.microsoft.com/office/powerpoint/2010/main" val="2364535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z="3600" b="1" dirty="0">
                <a:ea typeface="宋体" panose="02010600030101010101" pitchFamily="2" charset="-122"/>
              </a:rPr>
              <a:t>近地轨道卫星 </a:t>
            </a:r>
            <a:r>
              <a:rPr lang="en-US" altLang="zh-CN" sz="3600" b="1" dirty="0">
                <a:ea typeface="宋体" panose="02010600030101010101" pitchFamily="2" charset="-122"/>
              </a:rPr>
              <a:t>Low-Earth Orbit Satellites</a:t>
            </a:r>
            <a:br>
              <a:rPr lang="en-US" altLang="zh-CN" sz="3600" b="1" dirty="0">
                <a:ea typeface="宋体" panose="02010600030101010101" pitchFamily="2" charset="-122"/>
              </a:rPr>
            </a:br>
            <a:r>
              <a:rPr lang="en-US" altLang="zh-CN" sz="3600" b="1" dirty="0">
                <a:solidFill>
                  <a:srgbClr val="C00000"/>
                </a:solidFill>
                <a:latin typeface="楷体" panose="02010609060101010101" pitchFamily="49" charset="-122"/>
                <a:ea typeface="楷体" panose="02010609060101010101" pitchFamily="49" charset="-122"/>
                <a:sym typeface="Wingdings" panose="05000000000000000000" pitchFamily="2" charset="2"/>
              </a:rPr>
              <a:t>  </a:t>
            </a:r>
            <a:r>
              <a:rPr lang="zh-CN" altLang="en-US" sz="3600" b="1" dirty="0">
                <a:solidFill>
                  <a:srgbClr val="C00000"/>
                </a:solidFill>
                <a:latin typeface="楷体" panose="02010609060101010101" pitchFamily="49" charset="-122"/>
                <a:ea typeface="楷体" panose="02010609060101010101" pitchFamily="49" charset="-122"/>
                <a:sym typeface="Wingdings" panose="05000000000000000000" pitchFamily="2" charset="2"/>
              </a:rPr>
              <a:t>近地卫星星座</a:t>
            </a:r>
            <a:endParaRPr lang="en-US" altLang="zh-CN" sz="3600" b="1" dirty="0">
              <a:solidFill>
                <a:srgbClr val="C00000"/>
              </a:solidFill>
              <a:latin typeface="楷体" panose="02010609060101010101" pitchFamily="49" charset="-122"/>
              <a:ea typeface="楷体" panose="02010609060101010101" pitchFamily="49" charset="-122"/>
            </a:endParaRPr>
          </a:p>
        </p:txBody>
      </p:sp>
      <p:sp>
        <p:nvSpPr>
          <p:cNvPr id="24579" name="Rectangle 3"/>
          <p:cNvSpPr>
            <a:spLocks noGrp="1" noChangeArrowheads="1"/>
          </p:cNvSpPr>
          <p:nvPr>
            <p:ph type="body" idx="1"/>
          </p:nvPr>
        </p:nvSpPr>
        <p:spPr>
          <a:xfrm>
            <a:off x="6073776" y="1532532"/>
            <a:ext cx="3070224" cy="2188649"/>
          </a:xfrm>
        </p:spPr>
        <p:txBody>
          <a:bodyPr/>
          <a:lstStyle/>
          <a:p>
            <a:pPr>
              <a:buFontTx/>
              <a:buNone/>
            </a:pPr>
            <a:r>
              <a:rPr lang="en-US" altLang="zh-CN" sz="2200" dirty="0">
                <a:solidFill>
                  <a:schemeClr val="accent2"/>
                </a:solidFill>
                <a:ea typeface="宋体" panose="02010600030101010101" pitchFamily="2" charset="-122"/>
              </a:rPr>
              <a:t>(a)</a:t>
            </a:r>
            <a:r>
              <a:rPr lang="en-US" altLang="zh-CN" sz="2200" dirty="0">
                <a:ea typeface="宋体" panose="02010600030101010101" pitchFamily="2" charset="-122"/>
              </a:rPr>
              <a:t> The Iridium satellites from six necklaces around the earth.</a:t>
            </a:r>
          </a:p>
          <a:p>
            <a:pPr>
              <a:buFontTx/>
              <a:buNone/>
            </a:pPr>
            <a:r>
              <a:rPr lang="en-US" altLang="zh-CN" sz="2200" dirty="0">
                <a:solidFill>
                  <a:schemeClr val="accent2"/>
                </a:solidFill>
                <a:ea typeface="宋体" panose="02010600030101010101" pitchFamily="2" charset="-122"/>
              </a:rPr>
              <a:t>(b)</a:t>
            </a:r>
            <a:r>
              <a:rPr lang="en-US" altLang="zh-CN" sz="2200" dirty="0">
                <a:ea typeface="宋体" panose="02010600030101010101" pitchFamily="2" charset="-122"/>
              </a:rPr>
              <a:t> 1628 moving cells cover the earth.</a:t>
            </a:r>
          </a:p>
        </p:txBody>
      </p:sp>
      <p:pic>
        <p:nvPicPr>
          <p:cNvPr id="24580" name="Picture 4" descr="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9" y="1364057"/>
            <a:ext cx="5330824" cy="23571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2-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9" y="4227988"/>
            <a:ext cx="5761037" cy="25783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6386512" y="4478204"/>
            <a:ext cx="266303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a:lnSpc>
                <a:spcPct val="90000"/>
              </a:lnSpc>
              <a:buFontTx/>
              <a:buAutoNum type="alphaLcParenBoth"/>
            </a:pPr>
            <a:r>
              <a:rPr lang="zh-CN" altLang="en-US" kern="0" dirty="0">
                <a:ea typeface="宋体" panose="02010600030101010101" pitchFamily="2" charset="-122"/>
              </a:rPr>
              <a:t>空中中继</a:t>
            </a:r>
            <a:endParaRPr lang="en-US" altLang="zh-CN" kern="0" dirty="0">
              <a:ea typeface="宋体" panose="02010600030101010101" pitchFamily="2" charset="-122"/>
            </a:endParaRPr>
          </a:p>
          <a:p>
            <a:pPr>
              <a:lnSpc>
                <a:spcPct val="90000"/>
              </a:lnSpc>
              <a:buFontTx/>
              <a:buAutoNum type="alphaLcParenBoth"/>
            </a:pPr>
            <a:r>
              <a:rPr lang="zh-CN" altLang="en-US" kern="0" dirty="0">
                <a:ea typeface="宋体" panose="02010600030101010101" pitchFamily="2" charset="-122"/>
              </a:rPr>
              <a:t>地面中继</a:t>
            </a:r>
            <a:endParaRPr lang="en-US" altLang="zh-CN" kern="0" dirty="0">
              <a:ea typeface="宋体" panose="02010600030101010101" pitchFamily="2" charset="-122"/>
            </a:endParaRPr>
          </a:p>
        </p:txBody>
      </p:sp>
    </p:spTree>
    <p:extLst>
      <p:ext uri="{BB962C8B-B14F-4D97-AF65-F5344CB8AC3E}">
        <p14:creationId xmlns:p14="http://schemas.microsoft.com/office/powerpoint/2010/main" val="108280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51" y="136336"/>
            <a:ext cx="9144000" cy="670560"/>
          </a:xfrm>
        </p:spPr>
        <p:txBody>
          <a:bodyPr/>
          <a:lstStyle/>
          <a:p>
            <a:r>
              <a:rPr lang="zh-CN" altLang="en-US" sz="3600" b="1" dirty="0"/>
              <a:t>星座计划</a:t>
            </a:r>
          </a:p>
        </p:txBody>
      </p:sp>
      <p:pic>
        <p:nvPicPr>
          <p:cNvPr id="84994" name="Picture 2" descr="https://pic2.zhimg.com/80/v2-43191cc700ef9a8b74c4a41223971d4d_720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997" y="2126515"/>
            <a:ext cx="3112189" cy="2071911"/>
          </a:xfrm>
          <a:prstGeom prst="rect">
            <a:avLst/>
          </a:prstGeom>
          <a:noFill/>
          <a:extLst>
            <a:ext uri="{909E8E84-426E-40DD-AFC4-6F175D3DCCD1}">
              <a14:hiddenFill xmlns:a14="http://schemas.microsoft.com/office/drawing/2010/main">
                <a:solidFill>
                  <a:srgbClr val="FFFFFF"/>
                </a:solidFill>
              </a14:hiddenFill>
            </a:ext>
          </a:extLst>
        </p:spPr>
      </p:pic>
      <p:pic>
        <p:nvPicPr>
          <p:cNvPr id="84996" name="Picture 4" descr="https://pic3.zhimg.com/80/v2-82d2ab09cc9e9540f14e529653783fe6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880" y="2126514"/>
            <a:ext cx="2661985" cy="2071912"/>
          </a:xfrm>
          <a:prstGeom prst="rect">
            <a:avLst/>
          </a:prstGeom>
          <a:noFill/>
          <a:extLst>
            <a:ext uri="{909E8E84-426E-40DD-AFC4-6F175D3DCCD1}">
              <a14:hiddenFill xmlns:a14="http://schemas.microsoft.com/office/drawing/2010/main">
                <a:solidFill>
                  <a:srgbClr val="FFFFFF"/>
                </a:solidFill>
              </a14:hiddenFill>
            </a:ext>
          </a:extLst>
        </p:spPr>
      </p:pic>
      <p:pic>
        <p:nvPicPr>
          <p:cNvPr id="84998" name="Picture 6" descr="https://bkimg.cdn.bcebos.com/pic/314e251f95cad1c8a786c61aee747009c93d70cffbfe"/>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0881" y="4423171"/>
            <a:ext cx="3950643" cy="23341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87954" y="879953"/>
            <a:ext cx="9001766" cy="1646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8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400">
                <a:solidFill>
                  <a:schemeClr val="tx1"/>
                </a:solidFill>
                <a:latin typeface="+mn-lt"/>
              </a:defRPr>
            </a:lvl2pPr>
            <a:lvl3pPr marL="1371600" indent="-457200" algn="l" rtl="0" fontAlgn="base">
              <a:spcBef>
                <a:spcPct val="20000"/>
              </a:spcBef>
              <a:spcAft>
                <a:spcPct val="0"/>
              </a:spcAft>
              <a:buClr>
                <a:schemeClr val="accent2"/>
              </a:buClr>
              <a:buChar char="•"/>
              <a:defRPr sz="2000">
                <a:solidFill>
                  <a:schemeClr val="tx1"/>
                </a:solidFill>
                <a:latin typeface="+mn-lt"/>
              </a:defRPr>
            </a:lvl3pPr>
            <a:lvl4pPr marL="1752600" indent="-381000" algn="l" rtl="0" fontAlgn="base">
              <a:spcBef>
                <a:spcPct val="20000"/>
              </a:spcBef>
              <a:spcAft>
                <a:spcPct val="0"/>
              </a:spcAft>
              <a:buClr>
                <a:schemeClr val="accent2"/>
              </a:buClr>
              <a:buChar char="–"/>
              <a:defRPr sz="1800">
                <a:solidFill>
                  <a:schemeClr val="tx1"/>
                </a:solidFill>
                <a:latin typeface="+mn-lt"/>
              </a:defRPr>
            </a:lvl4pPr>
            <a:lvl5pPr marL="2209800" indent="-381000" algn="l" rtl="0" fontAlgn="base">
              <a:spcBef>
                <a:spcPct val="20000"/>
              </a:spcBef>
              <a:spcAft>
                <a:spcPct val="0"/>
              </a:spcAft>
              <a:buClr>
                <a:schemeClr val="accent2"/>
              </a:buClr>
              <a:buChar char="»"/>
              <a:defRPr sz="1800">
                <a:solidFill>
                  <a:schemeClr val="tx1"/>
                </a:solidFill>
                <a:latin typeface="+mn-lt"/>
              </a:defRPr>
            </a:lvl5pPr>
            <a:lvl6pPr marL="2667000" indent="-381000" algn="l" rtl="0" fontAlgn="base">
              <a:spcBef>
                <a:spcPct val="20000"/>
              </a:spcBef>
              <a:spcAft>
                <a:spcPct val="0"/>
              </a:spcAft>
              <a:buClr>
                <a:schemeClr val="accent2"/>
              </a:buClr>
              <a:buChar char="»"/>
              <a:defRPr sz="1800">
                <a:solidFill>
                  <a:schemeClr val="tx1"/>
                </a:solidFill>
                <a:latin typeface="+mn-lt"/>
              </a:defRPr>
            </a:lvl6pPr>
            <a:lvl7pPr marL="3124200" indent="-381000" algn="l" rtl="0" fontAlgn="base">
              <a:spcBef>
                <a:spcPct val="20000"/>
              </a:spcBef>
              <a:spcAft>
                <a:spcPct val="0"/>
              </a:spcAft>
              <a:buClr>
                <a:schemeClr val="accent2"/>
              </a:buClr>
              <a:buChar char="»"/>
              <a:defRPr sz="1800">
                <a:solidFill>
                  <a:schemeClr val="tx1"/>
                </a:solidFill>
                <a:latin typeface="+mn-lt"/>
              </a:defRPr>
            </a:lvl7pPr>
            <a:lvl8pPr marL="3581400" indent="-381000" algn="l" rtl="0" fontAlgn="base">
              <a:spcBef>
                <a:spcPct val="20000"/>
              </a:spcBef>
              <a:spcAft>
                <a:spcPct val="0"/>
              </a:spcAft>
              <a:buClr>
                <a:schemeClr val="accent2"/>
              </a:buClr>
              <a:buChar char="»"/>
              <a:defRPr sz="1800">
                <a:solidFill>
                  <a:schemeClr val="tx1"/>
                </a:solidFill>
                <a:latin typeface="+mn-lt"/>
              </a:defRPr>
            </a:lvl8pPr>
            <a:lvl9pPr marL="4038600" indent="-381000" algn="l" rtl="0" fontAlgn="base">
              <a:spcBef>
                <a:spcPct val="20000"/>
              </a:spcBef>
              <a:spcAft>
                <a:spcPct val="0"/>
              </a:spcAft>
              <a:buClr>
                <a:schemeClr val="accent2"/>
              </a:buClr>
              <a:buChar char="»"/>
              <a:defRPr sz="1800">
                <a:solidFill>
                  <a:schemeClr val="tx1"/>
                </a:solidFill>
                <a:latin typeface="+mn-lt"/>
              </a:defRPr>
            </a:lvl9pPr>
          </a:lstStyle>
          <a:p>
            <a:pPr marL="427038" indent="-427038">
              <a:lnSpc>
                <a:spcPct val="120000"/>
              </a:lnSpc>
              <a:buClr>
                <a:schemeClr val="accent6">
                  <a:lumMod val="50000"/>
                </a:schemeClr>
              </a:buClr>
              <a:buSzPct val="70000"/>
              <a:buFont typeface="Wingdings" pitchFamily="2" charset="2"/>
              <a:buChar char="n"/>
            </a:pPr>
            <a:r>
              <a:rPr lang="zh-CN" altLang="en-US" sz="2400" b="1" dirty="0"/>
              <a:t>国际： </a:t>
            </a:r>
            <a:r>
              <a:rPr lang="en-US" altLang="zh-CN" sz="2200" b="1" dirty="0" err="1"/>
              <a:t>Starlink</a:t>
            </a:r>
            <a:r>
              <a:rPr lang="en-US" altLang="zh-CN" sz="2200" b="1" dirty="0"/>
              <a:t>, </a:t>
            </a:r>
            <a:r>
              <a:rPr lang="en-US" altLang="zh-CN" sz="2200" b="1" dirty="0" err="1"/>
              <a:t>OneWeb</a:t>
            </a:r>
            <a:r>
              <a:rPr lang="en-US" altLang="zh-CN" sz="2200" b="1" dirty="0"/>
              <a:t>, Kuiper, </a:t>
            </a:r>
            <a:r>
              <a:rPr lang="en-US" altLang="zh-CN" sz="2200" b="1" dirty="0" err="1"/>
              <a:t>Telesat</a:t>
            </a:r>
            <a:r>
              <a:rPr lang="en-US" altLang="zh-CN" sz="2200" b="1" dirty="0"/>
              <a:t> LEO, </a:t>
            </a:r>
            <a:r>
              <a:rPr lang="zh-CN" altLang="en-US" sz="2200" b="1" dirty="0"/>
              <a:t>太空互联网（三星）</a:t>
            </a:r>
            <a:endParaRPr lang="en-US" altLang="zh-CN" sz="2200" b="1" dirty="0"/>
          </a:p>
          <a:p>
            <a:pPr marL="427038" indent="-427038">
              <a:lnSpc>
                <a:spcPct val="120000"/>
              </a:lnSpc>
              <a:buClr>
                <a:schemeClr val="accent6">
                  <a:lumMod val="50000"/>
                </a:schemeClr>
              </a:buClr>
              <a:buSzPct val="70000"/>
              <a:buFont typeface="Wingdings" pitchFamily="2" charset="2"/>
              <a:buChar char="n"/>
            </a:pPr>
            <a:r>
              <a:rPr lang="zh-CN" altLang="en-US" sz="2400" b="1" dirty="0"/>
              <a:t>国内：</a:t>
            </a:r>
            <a:r>
              <a:rPr lang="zh-CN" altLang="en-US" sz="2200" b="1" dirty="0"/>
              <a:t>鸿雁星座、虹云工程、（新基建）低轨卫星互联网</a:t>
            </a:r>
          </a:p>
        </p:txBody>
      </p:sp>
      <p:pic>
        <p:nvPicPr>
          <p:cNvPr id="85000" name="Picture 8" descr="https://bkimg.cdn.bcebos.com/pic/d50735fae6cd7b899e5159bb7a6e55a7d933c895a0f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997" y="4423171"/>
            <a:ext cx="3112189" cy="233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28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0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49CA014-07F8-424B-9860-79DC79AB2339}"/>
              </a:ext>
            </a:extLst>
          </p:cNvPr>
          <p:cNvSpPr/>
          <p:nvPr/>
        </p:nvSpPr>
        <p:spPr bwMode="auto">
          <a:xfrm>
            <a:off x="1299411" y="3874168"/>
            <a:ext cx="4018547" cy="709863"/>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Arial" charset="0"/>
              </a:rPr>
              <a:t>To be continued …</a:t>
            </a:r>
            <a:endParaRPr kumimoji="0" lang="zh-CN" altLang="en-US" sz="2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271315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type="title"/>
          </p:nvPr>
        </p:nvSpPr>
        <p:spPr>
          <a:xfrm>
            <a:off x="100013" y="28570"/>
            <a:ext cx="8915400" cy="765175"/>
          </a:xfrm>
          <a:noFill/>
          <a:ln/>
        </p:spPr>
        <p:txBody>
          <a:bodyPr lIns="111967" tIns="55983" rIns="111967" bIns="55983" anchor="b"/>
          <a:lstStyle/>
          <a:p>
            <a:r>
              <a:rPr lang="zh-CN" altLang="en-US" sz="3200" dirty="0">
                <a:ea typeface="宋体" pitchFamily="2" charset="-122"/>
              </a:rPr>
              <a:t>模拟信号和数字信号  </a:t>
            </a:r>
            <a:r>
              <a:rPr lang="en-US" altLang="zh-CN" sz="3200" dirty="0">
                <a:ea typeface="宋体" pitchFamily="2" charset="-122"/>
              </a:rPr>
              <a:t>Analog and Digital Signaling </a:t>
            </a:r>
          </a:p>
        </p:txBody>
      </p:sp>
      <p:pic>
        <p:nvPicPr>
          <p:cNvPr id="76805" name="Picture 5" descr="an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931" y="1119188"/>
            <a:ext cx="6913563"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6" descr="digi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518" y="4003676"/>
            <a:ext cx="622855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0"/>
            <a:ext cx="9144000" cy="927847"/>
          </a:xfrm>
        </p:spPr>
        <p:txBody>
          <a:bodyPr/>
          <a:lstStyle/>
          <a:p>
            <a:r>
              <a:rPr lang="zh-CN" altLang="en-US" sz="4000" b="1" dirty="0">
                <a:solidFill>
                  <a:schemeClr val="tx1"/>
                </a:solidFill>
                <a:ea typeface="宋体" pitchFamily="2" charset="-122"/>
              </a:rPr>
              <a:t>数字通信系统</a:t>
            </a:r>
          </a:p>
        </p:txBody>
      </p:sp>
      <p:sp>
        <p:nvSpPr>
          <p:cNvPr id="107523" name="Rectangle 3"/>
          <p:cNvSpPr>
            <a:spLocks noGrp="1" noChangeArrowheads="1"/>
          </p:cNvSpPr>
          <p:nvPr>
            <p:ph type="body" idx="1"/>
          </p:nvPr>
        </p:nvSpPr>
        <p:spPr>
          <a:xfrm>
            <a:off x="386976" y="1290916"/>
            <a:ext cx="8636000" cy="2151529"/>
          </a:xfrm>
        </p:spPr>
        <p:txBody>
          <a:bodyPr/>
          <a:lstStyle/>
          <a:p>
            <a:pPr>
              <a:lnSpc>
                <a:spcPct val="120000"/>
              </a:lnSpc>
              <a:spcBef>
                <a:spcPts val="600"/>
              </a:spcBef>
              <a:buFont typeface="Wingdings" pitchFamily="2" charset="2"/>
              <a:buChar char="n"/>
            </a:pPr>
            <a:r>
              <a:rPr lang="zh-CN" altLang="en-US" dirty="0">
                <a:ea typeface="宋体" pitchFamily="2" charset="-122"/>
              </a:rPr>
              <a:t>数字通信系统由信源、信源编码器、信道编码器、调制器、信道、解调器、信道译码器、信源译码器、信宿、噪声源以及发送端和接收端时钟同步组成。</a:t>
            </a:r>
          </a:p>
          <a:p>
            <a:pPr>
              <a:lnSpc>
                <a:spcPct val="120000"/>
              </a:lnSpc>
              <a:spcBef>
                <a:spcPts val="600"/>
              </a:spcBef>
              <a:buFont typeface="Wingdings" pitchFamily="2" charset="2"/>
              <a:buChar char="n"/>
            </a:pPr>
            <a:r>
              <a:rPr lang="zh-CN" altLang="en-US" dirty="0">
                <a:ea typeface="宋体" pitchFamily="2" charset="-122"/>
              </a:rPr>
              <a:t>计算机通信、数字电话以及数字电视都属于数字通信系统。</a:t>
            </a:r>
          </a:p>
          <a:p>
            <a:pPr>
              <a:lnSpc>
                <a:spcPct val="120000"/>
              </a:lnSpc>
              <a:spcBef>
                <a:spcPts val="600"/>
              </a:spcBef>
            </a:pPr>
            <a:endParaRPr lang="zh-CN" altLang="en-US" dirty="0">
              <a:ea typeface="宋体" pitchFamily="2" charset="-122"/>
            </a:endParaRPr>
          </a:p>
        </p:txBody>
      </p:sp>
      <p:pic>
        <p:nvPicPr>
          <p:cNvPr id="1075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936254"/>
            <a:ext cx="80645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ig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24" y="4918309"/>
            <a:ext cx="1066052" cy="64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dig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924" y="4918309"/>
            <a:ext cx="1066052" cy="64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73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314325"/>
            <a:ext cx="9144000" cy="1143000"/>
          </a:xfrm>
        </p:spPr>
        <p:txBody>
          <a:bodyPr/>
          <a:lstStyle/>
          <a:p>
            <a:r>
              <a:rPr lang="zh-CN" altLang="en-US" sz="3600" dirty="0">
                <a:solidFill>
                  <a:schemeClr val="tx1"/>
                </a:solidFill>
                <a:ea typeface="宋体" pitchFamily="2" charset="-122"/>
              </a:rPr>
              <a:t>数据通信的理论基础</a:t>
            </a:r>
            <a:br>
              <a:rPr lang="en-US" altLang="zh-CN" sz="3600" dirty="0">
                <a:solidFill>
                  <a:schemeClr val="tx1"/>
                </a:solidFill>
                <a:ea typeface="宋体" pitchFamily="2" charset="-122"/>
              </a:rPr>
            </a:br>
            <a:r>
              <a:rPr lang="en-US" altLang="zh-CN" sz="3600" dirty="0">
                <a:solidFill>
                  <a:schemeClr val="tx1"/>
                </a:solidFill>
                <a:ea typeface="宋体" pitchFamily="2" charset="-122"/>
              </a:rPr>
              <a:t>The Theoretical Basis for Data Communication</a:t>
            </a:r>
          </a:p>
        </p:txBody>
      </p:sp>
      <p:sp>
        <p:nvSpPr>
          <p:cNvPr id="63491" name="Rectangle 3"/>
          <p:cNvSpPr>
            <a:spLocks noGrp="1" noChangeArrowheads="1"/>
          </p:cNvSpPr>
          <p:nvPr>
            <p:ph type="body" idx="1"/>
          </p:nvPr>
        </p:nvSpPr>
        <p:spPr>
          <a:xfrm>
            <a:off x="927802" y="1858776"/>
            <a:ext cx="7866621" cy="2188788"/>
          </a:xfrm>
        </p:spPr>
        <p:txBody>
          <a:bodyPr/>
          <a:lstStyle/>
          <a:p>
            <a:pPr>
              <a:spcBef>
                <a:spcPts val="1200"/>
              </a:spcBef>
              <a:buFontTx/>
              <a:buChar char="•"/>
            </a:pPr>
            <a:r>
              <a:rPr lang="en-US" altLang="zh-CN" sz="2800" dirty="0">
                <a:ea typeface="宋体" pitchFamily="2" charset="-122"/>
              </a:rPr>
              <a:t>Fourier Analysis</a:t>
            </a:r>
            <a:r>
              <a:rPr lang="zh-CN" altLang="en-US" sz="2800" dirty="0">
                <a:ea typeface="宋体" pitchFamily="2" charset="-122"/>
              </a:rPr>
              <a:t>（傅立叶分析）</a:t>
            </a:r>
          </a:p>
          <a:p>
            <a:pPr>
              <a:spcBef>
                <a:spcPts val="1200"/>
              </a:spcBef>
              <a:buFontTx/>
              <a:buChar char="•"/>
            </a:pPr>
            <a:r>
              <a:rPr lang="en-US" altLang="zh-CN" sz="2800" dirty="0">
                <a:ea typeface="宋体" pitchFamily="2" charset="-122"/>
              </a:rPr>
              <a:t>Bandwidth-Limited Signals</a:t>
            </a:r>
            <a:r>
              <a:rPr lang="zh-CN" altLang="en-US" sz="2800" dirty="0">
                <a:ea typeface="宋体" pitchFamily="2" charset="-122"/>
              </a:rPr>
              <a:t>（有限带宽信号）</a:t>
            </a:r>
          </a:p>
          <a:p>
            <a:pPr>
              <a:spcBef>
                <a:spcPts val="1200"/>
              </a:spcBef>
              <a:buFontTx/>
              <a:buChar char="•"/>
            </a:pPr>
            <a:r>
              <a:rPr lang="en-US" altLang="zh-CN" sz="2800" dirty="0">
                <a:ea typeface="宋体" pitchFamily="2" charset="-122"/>
              </a:rPr>
              <a:t>Maximum Data Rate of a Channel</a:t>
            </a:r>
            <a:r>
              <a:rPr lang="zh-CN" altLang="en-US" sz="2800" dirty="0">
                <a:ea typeface="宋体" pitchFamily="2" charset="-122"/>
              </a:rPr>
              <a:t>（信道的最大数据传输率）</a:t>
            </a:r>
          </a:p>
        </p:txBody>
      </p:sp>
      <p:sp>
        <p:nvSpPr>
          <p:cNvPr id="7" name="Rectangle 3"/>
          <p:cNvSpPr txBox="1">
            <a:spLocks noChangeArrowheads="1"/>
          </p:cNvSpPr>
          <p:nvPr/>
        </p:nvSpPr>
        <p:spPr bwMode="auto">
          <a:xfrm>
            <a:off x="1277425" y="4449015"/>
            <a:ext cx="7516998" cy="211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609600" marR="0" lvl="0" indent="-609600" algn="l" defTabSz="914400" rtl="0" eaLnBrk="1" fontAlgn="base" latinLnBrk="0" hangingPunct="1">
              <a:lnSpc>
                <a:spcPct val="100000"/>
              </a:lnSpc>
              <a:spcBef>
                <a:spcPts val="1800"/>
              </a:spcBef>
              <a:spcAft>
                <a:spcPct val="0"/>
              </a:spcAft>
              <a:buClr>
                <a:srgbClr val="3333CC"/>
              </a:buClr>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Times New Roman"/>
                <a:ea typeface="宋体" pitchFamily="2" charset="-122"/>
                <a:cs typeface="+mn-cs"/>
              </a:rPr>
              <a:t>周期信号：  </a:t>
            </a:r>
            <a:r>
              <a:rPr kumimoji="0" lang="en-US" altLang="zh-CN" sz="2400" b="0" i="0" u="none" strike="noStrike" kern="0" cap="none" spc="0" normalizeH="0" baseline="0" noProof="0" dirty="0">
                <a:ln>
                  <a:noFill/>
                </a:ln>
                <a:solidFill>
                  <a:srgbClr val="000000"/>
                </a:solidFill>
                <a:effectLst/>
                <a:uLnTx/>
                <a:uFillTx/>
                <a:latin typeface="Times New Roman"/>
                <a:ea typeface="宋体" pitchFamily="2" charset="-122"/>
                <a:cs typeface="+mn-cs"/>
              </a:rPr>
              <a:t>	</a:t>
            </a:r>
            <a:r>
              <a:rPr kumimoji="0" lang="zh-CN" altLang="en-US" sz="2400" b="0" i="0" u="none" strike="noStrike" kern="0" cap="none" spc="0" normalizeH="0" baseline="0" noProof="0" dirty="0">
                <a:ln>
                  <a:noFill/>
                </a:ln>
                <a:solidFill>
                  <a:srgbClr val="000000"/>
                </a:solidFill>
                <a:effectLst/>
                <a:uLnTx/>
                <a:uFillTx/>
                <a:latin typeface="Times New Roman"/>
                <a:ea typeface="宋体" pitchFamily="2" charset="-122"/>
                <a:cs typeface="+mn-cs"/>
              </a:rPr>
              <a:t> </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altLang="zh-CN" sz="2400" b="0" i="0" u="none" strike="noStrike" kern="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t+T</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s(t)</a:t>
            </a:r>
          </a:p>
          <a:p>
            <a:pPr marL="609600" marR="0" lvl="0" indent="-609600" algn="l" defTabSz="914400" rtl="0" eaLnBrk="1" fontAlgn="base" latinLnBrk="0" hangingPunct="1">
              <a:lnSpc>
                <a:spcPct val="100000"/>
              </a:lnSpc>
              <a:spcBef>
                <a:spcPts val="1800"/>
              </a:spcBef>
              <a:spcAft>
                <a:spcPct val="0"/>
              </a:spcAft>
              <a:buClr>
                <a:srgbClr val="3333CC"/>
              </a:buClr>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时域：</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a:t>
            </a:r>
            <a:r>
              <a:rPr kumimoji="0" lang="zh-CN" altLang="en-US"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s(t) = A sin(2</a:t>
            </a:r>
            <a:r>
              <a:rPr kumimoji="0" lang="el-GR"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π</a:t>
            </a:r>
            <a:r>
              <a:rPr kumimoji="0" lang="en-US" altLang="zh-CN" sz="2400" b="0" i="0" u="none" strike="noStrike" kern="0" cap="none" spc="0" normalizeH="0" baseline="0" noProof="0" dirty="0" err="1">
                <a:ln>
                  <a:noFill/>
                </a:ln>
                <a:solidFill>
                  <a:srgbClr val="000000"/>
                </a:solidFill>
                <a:effectLst/>
                <a:uLnTx/>
                <a:uFillTx/>
                <a:latin typeface="Cambria Math" panose="02040503050406030204" pitchFamily="18" charset="0"/>
                <a:ea typeface="宋体" pitchFamily="2" charset="-122"/>
                <a:cs typeface="+mn-cs"/>
              </a:rPr>
              <a:t>ft</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 </a:t>
            </a:r>
            <a:r>
              <a:rPr kumimoji="0" lang="el-GR"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θ</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a:t>
            </a:r>
          </a:p>
          <a:p>
            <a:pPr marL="609600" marR="0" lvl="0" indent="-609600" algn="l" defTabSz="914400" rtl="0" eaLnBrk="1" fontAlgn="base" latinLnBrk="0" hangingPunct="1">
              <a:lnSpc>
                <a:spcPct val="100000"/>
              </a:lnSpc>
              <a:spcBef>
                <a:spcPts val="1800"/>
              </a:spcBef>
              <a:spcAft>
                <a:spcPct val="0"/>
              </a:spcAft>
              <a:buClr>
                <a:srgbClr val="3333CC"/>
              </a:buClr>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频域：多种频率成分的叠加</a:t>
            </a:r>
            <a:endPar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endParaRPr>
          </a:p>
          <a:p>
            <a:pPr marL="0" marR="0" lvl="0" indent="0" algn="l" defTabSz="914400" rtl="0" eaLnBrk="1" fontAlgn="base" latinLnBrk="0" hangingPunct="1">
              <a:lnSpc>
                <a:spcPct val="100000"/>
              </a:lnSpc>
              <a:spcBef>
                <a:spcPts val="600"/>
              </a:spcBef>
              <a:spcAft>
                <a:spcPct val="0"/>
              </a:spcAft>
              <a:buClr>
                <a:srgbClr val="3333CC"/>
              </a:buClr>
              <a:buSzTx/>
              <a:buFontTx/>
              <a:buNone/>
              <a:tabLst/>
              <a:defRPr/>
            </a:pP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a:t>
            </a:r>
            <a:r>
              <a:rPr kumimoji="0" lang="zh-CN" altLang="en-US"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例如  </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s(t) = sin(2</a:t>
            </a:r>
            <a:r>
              <a:rPr kumimoji="0" lang="el-GR"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π</a:t>
            </a:r>
            <a:r>
              <a:rPr kumimoji="0" lang="en-US" altLang="zh-CN" sz="2400" b="0" i="0" u="none" strike="noStrike" kern="0" cap="none" spc="0" normalizeH="0" baseline="0" noProof="0" dirty="0" err="1">
                <a:ln>
                  <a:noFill/>
                </a:ln>
                <a:solidFill>
                  <a:srgbClr val="000000"/>
                </a:solidFill>
                <a:effectLst/>
                <a:uLnTx/>
                <a:uFillTx/>
                <a:latin typeface="Cambria Math" panose="02040503050406030204" pitchFamily="18" charset="0"/>
                <a:ea typeface="宋体" pitchFamily="2" charset="-122"/>
                <a:cs typeface="+mn-cs"/>
              </a:rPr>
              <a:t>ft</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 (1/2) sin(6</a:t>
            </a:r>
            <a:r>
              <a:rPr kumimoji="0" lang="el-GR"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π</a:t>
            </a:r>
            <a:r>
              <a:rPr kumimoji="0" lang="en-US" altLang="zh-CN" sz="2400" b="0" i="0" u="none" strike="noStrike" kern="0" cap="none" spc="0" normalizeH="0" baseline="0" noProof="0" dirty="0" err="1">
                <a:ln>
                  <a:noFill/>
                </a:ln>
                <a:solidFill>
                  <a:srgbClr val="000000"/>
                </a:solidFill>
                <a:effectLst/>
                <a:uLnTx/>
                <a:uFillTx/>
                <a:latin typeface="Cambria Math" panose="02040503050406030204" pitchFamily="18" charset="0"/>
                <a:ea typeface="宋体" pitchFamily="2" charset="-122"/>
                <a:cs typeface="+mn-cs"/>
              </a:rPr>
              <a:t>ft</a:t>
            </a:r>
            <a:r>
              <a:rPr kumimoji="0" lang="en-US" altLang="zh-CN"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rPr>
              <a:t>) </a:t>
            </a:r>
          </a:p>
          <a:p>
            <a:pPr marL="609600" marR="0" lvl="0" indent="-609600" algn="l" defTabSz="914400" rtl="0" eaLnBrk="1" fontAlgn="base" latinLnBrk="0" hangingPunct="1">
              <a:lnSpc>
                <a:spcPct val="100000"/>
              </a:lnSpc>
              <a:spcBef>
                <a:spcPts val="1800"/>
              </a:spcBef>
              <a:spcAft>
                <a:spcPct val="0"/>
              </a:spcAft>
              <a:buClr>
                <a:srgbClr val="3333CC"/>
              </a:buClr>
              <a:buSzTx/>
              <a:buFontTx/>
              <a:buChar char="•"/>
              <a:tabLst/>
              <a:defRPr/>
            </a:pPr>
            <a:endParaRPr kumimoji="0" lang="zh-CN" altLang="en-US" sz="2400" b="0" i="0" u="none" strike="noStrike" kern="0" cap="none" spc="0" normalizeH="0" baseline="0" noProof="0" dirty="0">
              <a:ln>
                <a:noFill/>
              </a:ln>
              <a:solidFill>
                <a:srgbClr val="000000"/>
              </a:solidFill>
              <a:effectLst/>
              <a:uLnTx/>
              <a:uFillTx/>
              <a:latin typeface="Cambria Math" panose="02040503050406030204" pitchFamily="18" charset="0"/>
              <a:ea typeface="宋体" pitchFamily="2" charset="-122"/>
              <a:cs typeface="+mn-cs"/>
            </a:endParaRPr>
          </a:p>
        </p:txBody>
      </p:sp>
    </p:spTree>
    <p:extLst>
      <p:ext uri="{BB962C8B-B14F-4D97-AF65-F5344CB8AC3E}">
        <p14:creationId xmlns:p14="http://schemas.microsoft.com/office/powerpoint/2010/main" val="369145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
            <a:ext cx="6858001" cy="964079"/>
          </a:xfrm>
        </p:spPr>
        <p:txBody>
          <a:bodyPr/>
          <a:lstStyle/>
          <a:p>
            <a:r>
              <a:rPr lang="zh-CN" altLang="en-US" sz="4000" b="1" dirty="0">
                <a:solidFill>
                  <a:schemeClr val="tx1"/>
                </a:solidFill>
              </a:rPr>
              <a:t>傅立叶变换的起源</a:t>
            </a:r>
          </a:p>
        </p:txBody>
      </p:sp>
      <p:pic>
        <p:nvPicPr>
          <p:cNvPr id="8" name="图片 7"/>
          <p:cNvPicPr>
            <a:picLocks noChangeAspect="1"/>
          </p:cNvPicPr>
          <p:nvPr/>
        </p:nvPicPr>
        <p:blipFill>
          <a:blip r:embed="rId2"/>
          <a:stretch>
            <a:fillRect/>
          </a:stretch>
        </p:blipFill>
        <p:spPr>
          <a:xfrm>
            <a:off x="7065981" y="35465"/>
            <a:ext cx="2078019" cy="928614"/>
          </a:xfrm>
          <a:prstGeom prst="rect">
            <a:avLst/>
          </a:prstGeom>
        </p:spPr>
      </p:pic>
      <p:sp>
        <p:nvSpPr>
          <p:cNvPr id="9" name="矩形 8"/>
          <p:cNvSpPr/>
          <p:nvPr/>
        </p:nvSpPr>
        <p:spPr>
          <a:xfrm>
            <a:off x="210221" y="964079"/>
            <a:ext cx="8450580" cy="5893921"/>
          </a:xfrm>
          <a:prstGeom prst="rect">
            <a:avLst/>
          </a:prstGeom>
        </p:spPr>
        <p:txBody>
          <a:bodyPr wrap="square">
            <a:spAutoFit/>
          </a:bodyPr>
          <a:lstStyle/>
          <a:p>
            <a:pPr marL="342900" marR="0" lvl="0"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lang="en-US" altLang="zh-CN" sz="2000" b="1" dirty="0">
                <a:solidFill>
                  <a:srgbClr val="333333"/>
                </a:solidFill>
                <a:latin typeface="宋体" panose="02010600030101010101" pitchFamily="2" charset="-122"/>
                <a:ea typeface="宋体" panose="02010600030101010101" pitchFamily="2" charset="-122"/>
              </a:rPr>
              <a:t>1748</a:t>
            </a:r>
            <a:r>
              <a:rPr lang="zh-CN" altLang="en-US" sz="2000" b="1" dirty="0">
                <a:solidFill>
                  <a:srgbClr val="333333"/>
                </a:solidFill>
                <a:latin typeface="宋体" panose="02010600030101010101" pitchFamily="2" charset="-122"/>
                <a:ea typeface="宋体" panose="02010600030101010101" pitchFamily="2" charset="-122"/>
              </a:rPr>
              <a:t>年，欧拉研究振动弦时发现，所有的振荡模式都是正弦函数，并成谐波关系。 其结论其后演化为傅立叶变换和傅立叶分析。</a:t>
            </a:r>
            <a:endParaRPr kumimoji="0" lang="en-US" altLang="zh-CN"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en-US" altLang="zh-CN"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1807</a:t>
            </a:r>
            <a:r>
              <a:rPr kumimoji="0" lang="zh-CN" altLang="en-US"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年，法国数学家傅立叶在论文中提出在</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当时极具争议的论断</a:t>
            </a:r>
            <a:r>
              <a:rPr kumimoji="0" lang="zh-CN" altLang="en-US"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：“任何连续周期信号可以由一组适当的正弦曲线组合而成”。</a:t>
            </a:r>
            <a:endParaRPr kumimoji="0" lang="en-US" altLang="zh-CN"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endParaRPr>
          </a:p>
          <a:p>
            <a:pPr marL="800100" marR="0" lvl="1"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数学家伯努利赞成此观点。</a:t>
            </a:r>
            <a:endParaRPr kumimoji="0" lang="en-US" altLang="zh-CN" sz="18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endParaRPr>
          </a:p>
          <a:p>
            <a:pPr marL="800100" marR="0" lvl="1"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71</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岁的拉格朗日院士反对，理由是“正弦曲线无法组合成一个带有棱角的信号”。</a:t>
            </a:r>
            <a:endPar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en-US" altLang="zh-CN"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1811</a:t>
            </a:r>
            <a:r>
              <a:rPr kumimoji="0" lang="zh-CN" altLang="en-US"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年，傅立叶向科学院提交二次修改后的论文</a:t>
            </a:r>
            <a:r>
              <a:rPr kumimoji="0" lang="en-US" altLang="zh-CN"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热的传播</a:t>
            </a:r>
            <a:r>
              <a:rPr kumimoji="0" lang="en-US" altLang="zh-CN" sz="20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a:t>
            </a:r>
          </a:p>
          <a:p>
            <a:pPr marL="800100" marR="0" lvl="1"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论文中推导出著名的热传导方程 ，并提出傅立叶变换的基本思想。</a:t>
            </a:r>
            <a:endPar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之后的科学家证明：傅立叶和拉格朗日都是对的</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p>
          <a:p>
            <a:pPr marL="800100" marR="0" lvl="1"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有限数量的正弦曲线的确无法组合成一个带有棱角的信号，然而，无限数量的正弦曲线的组合从能量的角度可以非常无限逼近带有棱角的信号。</a:t>
            </a:r>
            <a:endPar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345864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mmbiz.qpic.cn/mmbiz_gif/pojyAtdhQhN5YcofK7XK4icqZ2bNT1Cny1Gej6q9wERssWu51Iabb3LeOviafiaMaCyMT9BlIqDuBwz0uxUmbfAxg/0?wx_fmt=gif&amp;tp=webp&amp;wxfrom=5&amp;wx_lazy=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3612" y="2366682"/>
            <a:ext cx="6497169" cy="47706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0" y="0"/>
            <a:ext cx="9144000" cy="1067752"/>
          </a:xfrm>
        </p:spPr>
        <p:txBody>
          <a:bodyPr/>
          <a:lstStyle/>
          <a:p>
            <a:r>
              <a:rPr lang="zh-CN" altLang="en-US" sz="3200" b="1" dirty="0">
                <a:solidFill>
                  <a:schemeClr val="tx1"/>
                </a:solidFill>
              </a:rPr>
              <a:t>傅立叶分解原理，用正弦波叠加出周期函数</a:t>
            </a:r>
            <a:endParaRPr lang="zh-CN" altLang="en-US" sz="1600" b="1" dirty="0">
              <a:solidFill>
                <a:schemeClr val="tx1"/>
              </a:solidFill>
            </a:endParaRPr>
          </a:p>
        </p:txBody>
      </p:sp>
      <p:sp>
        <p:nvSpPr>
          <p:cNvPr id="7" name="标题 1"/>
          <p:cNvSpPr txBox="1">
            <a:spLocks/>
          </p:cNvSpPr>
          <p:nvPr/>
        </p:nvSpPr>
        <p:spPr bwMode="auto">
          <a:xfrm>
            <a:off x="0" y="1241274"/>
            <a:ext cx="8861612" cy="159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pPr marL="914400" lvl="1" indent="-457200" algn="l">
              <a:lnSpc>
                <a:spcPct val="120000"/>
              </a:lnSpc>
              <a:spcBef>
                <a:spcPts val="600"/>
              </a:spcBef>
              <a:buClr>
                <a:srgbClr val="3333CC"/>
              </a:buClr>
              <a:buFont typeface="Wingdings"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a:ea typeface="宋体" pitchFamily="2" charset="-122"/>
                <a:cs typeface="+mn-cs"/>
              </a:rPr>
              <a:t>傅立叶变换（的三角函数形式）的基本原理是</a:t>
            </a:r>
            <a:r>
              <a:rPr lang="zh-CN" altLang="en-US" sz="2400" dirty="0">
                <a:solidFill>
                  <a:srgbClr val="000000"/>
                </a:solidFill>
                <a:latin typeface="Times New Roman"/>
                <a:ea typeface="宋体" pitchFamily="2" charset="-122"/>
              </a:rPr>
              <a:t>：任何一个原始的周期函数（红色）可以由多</a:t>
            </a:r>
            <a:r>
              <a:rPr kumimoji="0" lang="zh-CN" altLang="en-US" sz="2400" b="0" i="0" u="none" strike="noStrike" kern="1200" cap="none" spc="0" normalizeH="0" baseline="0" noProof="0" dirty="0">
                <a:ln>
                  <a:noFill/>
                </a:ln>
                <a:solidFill>
                  <a:srgbClr val="000000"/>
                </a:solidFill>
                <a:effectLst/>
                <a:uLnTx/>
                <a:uFillTx/>
                <a:latin typeface="Times New Roman"/>
                <a:ea typeface="宋体" pitchFamily="2" charset="-122"/>
                <a:cs typeface="+mn-cs"/>
              </a:rPr>
              <a:t>个正余弦波的叠加（蓝色）来近似。</a:t>
            </a:r>
          </a:p>
        </p:txBody>
      </p:sp>
    </p:spTree>
    <p:extLst>
      <p:ext uri="{BB962C8B-B14F-4D97-AF65-F5344CB8AC3E}">
        <p14:creationId xmlns:p14="http://schemas.microsoft.com/office/powerpoint/2010/main" val="5226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chemeClr val="tx1"/>
                </a:solidFill>
              </a:rPr>
              <a:t>傅立叶分解示例</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44" y="1733046"/>
            <a:ext cx="7766315" cy="3246320"/>
          </a:xfrm>
          <a:prstGeom prst="rect">
            <a:avLst/>
          </a:prstGeom>
        </p:spPr>
      </p:pic>
    </p:spTree>
    <p:extLst>
      <p:ext uri="{BB962C8B-B14F-4D97-AF65-F5344CB8AC3E}">
        <p14:creationId xmlns:p14="http://schemas.microsoft.com/office/powerpoint/2010/main" val="3332936738"/>
      </p:ext>
    </p:extLst>
  </p:cSld>
  <p:clrMapOvr>
    <a:masterClrMapping/>
  </p:clrMapOvr>
</p:sld>
</file>

<file path=ppt/theme/theme1.xml><?xml version="1.0" encoding="utf-8"?>
<a:theme xmlns:a="http://schemas.openxmlformats.org/drawingml/2006/main" name="marvin liu">
  <a:themeElements>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arvin li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defRPr>
        </a:defPPr>
      </a:lstStyle>
    </a:lnDef>
  </a:objectDefaults>
  <a:extraClrSchemeLst>
    <a:extraClrScheme>
      <a:clrScheme name="marvin li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rvin li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rvin li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rvin li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rvin li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rvin li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Tannenbaum</Template>
  <TotalTime>7182</TotalTime>
  <Words>1802</Words>
  <Application>Microsoft Office PowerPoint</Application>
  <PresentationFormat>全屏显示(4:3)</PresentationFormat>
  <Paragraphs>206</Paragraphs>
  <Slides>36</Slides>
  <Notes>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50" baseType="lpstr">
      <vt:lpstr>ＭＳ Ｐゴシック</vt:lpstr>
      <vt:lpstr>仿宋</vt:lpstr>
      <vt:lpstr>楷体</vt:lpstr>
      <vt:lpstr>宋体</vt:lpstr>
      <vt:lpstr>Arial</vt:lpstr>
      <vt:lpstr>Bell MT</vt:lpstr>
      <vt:lpstr>Cambria Math</vt:lpstr>
      <vt:lpstr>Comic Sans MS</vt:lpstr>
      <vt:lpstr>Gill Sans MT</vt:lpstr>
      <vt:lpstr>Times New Roman</vt:lpstr>
      <vt:lpstr>Wingdings</vt:lpstr>
      <vt:lpstr>marvin liu</vt:lpstr>
      <vt:lpstr>12_Default Design</vt:lpstr>
      <vt:lpstr>公式</vt:lpstr>
      <vt:lpstr>PowerPoint 演示文稿</vt:lpstr>
      <vt:lpstr>PowerPoint 演示文稿</vt:lpstr>
      <vt:lpstr>模拟通信系统</vt:lpstr>
      <vt:lpstr>模拟信号和数字信号  Analog and Digital Signaling </vt:lpstr>
      <vt:lpstr>数字通信系统</vt:lpstr>
      <vt:lpstr>数据通信的理论基础 The Theoretical Basis for Data Communication</vt:lpstr>
      <vt:lpstr>傅立叶变换的起源</vt:lpstr>
      <vt:lpstr>傅立叶分解原理，用正弦波叠加出周期函数</vt:lpstr>
      <vt:lpstr>傅立叶分解示例</vt:lpstr>
      <vt:lpstr>傅立叶分解示例</vt:lpstr>
      <vt:lpstr>傅立叶级数  Fourier Series</vt:lpstr>
      <vt:lpstr>傅立叶分析  Fourier Analysis</vt:lpstr>
      <vt:lpstr>带宽有限的信号 Bandwidth-Limited Signals</vt:lpstr>
      <vt:lpstr>带限信号 Bandwidth-Limited Signals</vt:lpstr>
      <vt:lpstr>信道的最大数据传输率</vt:lpstr>
      <vt:lpstr>信道的最大数据传输率</vt:lpstr>
      <vt:lpstr>模拟信号 数字信号：采样、量化和编码</vt:lpstr>
      <vt:lpstr>数字通信系统</vt:lpstr>
      <vt:lpstr>有线传输介质 （引导性传输介质） Guided Transmission Data</vt:lpstr>
      <vt:lpstr>双绞线  Twisted Pair</vt:lpstr>
      <vt:lpstr>同轴电缆   Coaxial Cable</vt:lpstr>
      <vt:lpstr>电力线通信 Power Line Communication (PLC)</vt:lpstr>
      <vt:lpstr>光纤   Fiber Optics</vt:lpstr>
      <vt:lpstr>Transmission of Light through Fiber</vt:lpstr>
      <vt:lpstr>光缆  Fiber Cables</vt:lpstr>
      <vt:lpstr>无线传输  Wireless Transmission</vt:lpstr>
      <vt:lpstr>电磁频谱  The Electromagnetic Spectrum</vt:lpstr>
      <vt:lpstr>微波、光纤的高带宽和高速率</vt:lpstr>
      <vt:lpstr>无线电传输  Radio Transmission</vt:lpstr>
      <vt:lpstr>微波传输  Microwave Transmission</vt:lpstr>
      <vt:lpstr>电磁频谱政策  Politics of the Electromagnetic Spectrum</vt:lpstr>
      <vt:lpstr>光通信 Lightwave Transmission</vt:lpstr>
      <vt:lpstr>卫星通信  Communication Satellites</vt:lpstr>
      <vt:lpstr>近地轨道卫星 Low-Earth Orbit Satellites   近地卫星星座</vt:lpstr>
      <vt:lpstr>星座计划</vt:lpstr>
      <vt:lpstr>PowerPoint 演示文稿</vt:lpstr>
    </vt:vector>
  </TitlesOfParts>
  <Company>ecnu sei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Physical Layer</dc:title>
  <dc:creator>marvin liu</dc:creator>
  <cp:lastModifiedBy>dell</cp:lastModifiedBy>
  <cp:revision>276</cp:revision>
  <dcterms:created xsi:type="dcterms:W3CDTF">2002-07-01T13:57:45Z</dcterms:created>
  <dcterms:modified xsi:type="dcterms:W3CDTF">2021-09-11T09:04:07Z</dcterms:modified>
</cp:coreProperties>
</file>